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56" r:id="rId2"/>
    <p:sldId id="269" r:id="rId3"/>
    <p:sldId id="310" r:id="rId4"/>
    <p:sldId id="257" r:id="rId5"/>
    <p:sldId id="260" r:id="rId6"/>
    <p:sldId id="258" r:id="rId7"/>
    <p:sldId id="261" r:id="rId8"/>
    <p:sldId id="262" r:id="rId9"/>
    <p:sldId id="318" r:id="rId10"/>
    <p:sldId id="259" r:id="rId11"/>
    <p:sldId id="264" r:id="rId12"/>
    <p:sldId id="265" r:id="rId13"/>
    <p:sldId id="266" r:id="rId14"/>
    <p:sldId id="268" r:id="rId15"/>
    <p:sldId id="270" r:id="rId16"/>
    <p:sldId id="271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273" r:id="rId37"/>
    <p:sldId id="274" r:id="rId38"/>
    <p:sldId id="275" r:id="rId39"/>
    <p:sldId id="276" r:id="rId40"/>
    <p:sldId id="277" r:id="rId41"/>
    <p:sldId id="317" r:id="rId42"/>
    <p:sldId id="278" r:id="rId43"/>
    <p:sldId id="27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1" r:id="rId55"/>
    <p:sldId id="312" r:id="rId56"/>
    <p:sldId id="313" r:id="rId57"/>
    <p:sldId id="314" r:id="rId58"/>
    <p:sldId id="315" r:id="rId59"/>
    <p:sldId id="316" r:id="rId60"/>
  </p:sldIdLst>
  <p:sldSz cx="9144000" cy="6858000" type="screen4x3"/>
  <p:notesSz cx="6797675" cy="992663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83F3D"/>
          </a:solidFill>
        </a:fill>
      </a:tcStyle>
    </a:wholeTbl>
    <a:band2H>
      <a:tcTxStyle/>
      <a:tcStyle>
        <a:tcBdr/>
        <a:fill>
          <a:solidFill>
            <a:schemeClr val="accent2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83F3D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F353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l-PL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3.59067E-2"/>
          <c:y val="3.5351E-2"/>
          <c:w val="0.95909299999999997"/>
          <c:h val="0.9423230000000000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Liczba ludności (stan na 30.06.2023)</c:v>
                </c:pt>
              </c:strCache>
            </c:strRef>
          </c:tx>
          <c:spPr>
            <a:solidFill>
              <a:schemeClr val="accent1">
                <a:lumOff val="23725"/>
              </a:schemeClr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" b="1" i="0" u="none" strike="noStrike">
                    <a:solidFill>
                      <a:srgbClr val="A7C0DE"/>
                    </a:solidFill>
                    <a:latin typeface="Arial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Kategoria 1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1"/>
                <c:pt idx="0">
                  <c:v>303577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7-4619-8143-5C1662B958B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Prognoza na rok 2050</c:v>
                </c:pt>
              </c:strCache>
            </c:strRef>
          </c:tx>
          <c:spPr>
            <a:solidFill>
              <a:srgbClr val="2E578C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" b="1" i="0" u="none" strike="noStrike">
                    <a:solidFill>
                      <a:srgbClr val="005493"/>
                    </a:solidFill>
                    <a:latin typeface="Arial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Kategoria 1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1">
                  <c:v>320953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57-4619-8143-5C1662B958B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Kolumna1</c:v>
                </c:pt>
              </c:strCache>
            </c:strRef>
          </c:tx>
          <c:spPr>
            <a:solidFill>
              <a:schemeClr val="accent3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Calibri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Kategoria 1</c:v>
                </c:pt>
              </c:strCache>
            </c:strRef>
          </c:cat>
          <c:val>
            <c:numRef>
              <c:f>Sheet1!$D$2:$D$3</c:f>
            </c:numRef>
          </c:val>
          <c:extLst>
            <c:ext xmlns:c16="http://schemas.microsoft.com/office/drawing/2014/chart" uri="{C3380CC4-5D6E-409C-BE32-E72D297353CC}">
              <c16:uniqueId val="{00000002-BE57-4619-8143-5C1662B958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10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Calibri"/>
              </a:defRPr>
            </a:pPr>
            <a:endParaRPr lang="pl-PL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one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Calibri"/>
              </a:defRPr>
            </a:pPr>
            <a:endParaRPr lang="pl-PL"/>
          </a:p>
        </c:txPr>
        <c:crossAx val="2094734552"/>
        <c:crosses val="autoZero"/>
        <c:crossBetween val="between"/>
        <c:majorUnit val="100000"/>
        <c:minorUnit val="5000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l-PL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25701400000000002"/>
          <c:y val="3.51746E-2"/>
          <c:w val="0.73798600000000003"/>
          <c:h val="0.9425480000000000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Series1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dLbls>
            <c:dLbl>
              <c:idx val="1"/>
              <c:layout>
                <c:manualLayout>
                  <c:x val="4.9808816275832411E-2"/>
                  <c:y val="3.2590266698726594E-3"/>
                </c:manualLayout>
              </c:layout>
              <c:tx>
                <c:rich>
                  <a:bodyPr/>
                  <a:lstStyle/>
                  <a:p>
                    <a:fld id="{24577C87-08D5-44A8-BF6A-23F96DFE4EC5}" type="VALUE">
                      <a:rPr lang="en-US">
                        <a:solidFill>
                          <a:schemeClr val="tx1"/>
                        </a:solidFill>
                      </a:rPr>
                      <a:pPr/>
                      <a:t>[WARTOŚĆ]</a:t>
                    </a:fld>
                    <a:endParaRPr lang="pl-PL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8B0-4EEA-9548-A978B9E838F3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długotrwale bezrobotni</c:v>
                </c:pt>
                <c:pt idx="1">
                  <c:v>cudzoziemcy</c:v>
                </c:pt>
                <c:pt idx="2">
                  <c:v>niepełnosprawni</c:v>
                </c:pt>
                <c:pt idx="3">
                  <c:v>kobiety, które nie podjęły zatrudnienia po urodzeniu dziecka</c:v>
                </c:pt>
                <c:pt idx="4">
                  <c:v>posiadający dziecko do lat 6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0.49978099999999998</c:v>
                </c:pt>
                <c:pt idx="1">
                  <c:v>2.3674000000000001E-2</c:v>
                </c:pt>
                <c:pt idx="2">
                  <c:v>5.1512000000000002E-2</c:v>
                </c:pt>
                <c:pt idx="3">
                  <c:v>8.8338E-2</c:v>
                </c:pt>
                <c:pt idx="4">
                  <c:v>8.8119000000000003E-2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B0-4EEA-9548-A978B9E838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94734552"/>
        <c:axId val="2094734553"/>
      </c:barChart>
      <c:catAx>
        <c:axId val="20947345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0"/>
          <a:lstStyle/>
          <a:p>
            <a:pPr>
              <a:defRPr sz="1000" b="1" i="0" u="none" strike="noStrike">
                <a:solidFill>
                  <a:srgbClr val="595959"/>
                </a:solidFill>
                <a:latin typeface="Arial"/>
              </a:defRPr>
            </a:pPr>
            <a:endParaRPr lang="pl-PL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t"/>
        <c:numFmt formatCode="0.0%" sourceLinked="0"/>
        <c:majorTickMark val="none"/>
        <c:minorTickMark val="none"/>
        <c:tickLblPos val="none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Calibri"/>
              </a:defRPr>
            </a:pPr>
            <a:endParaRPr lang="pl-PL"/>
          </a:p>
        </c:txPr>
        <c:crossAx val="2094734552"/>
        <c:crosses val="autoZero"/>
        <c:crossBetween val="between"/>
        <c:majorUnit val="0.125"/>
        <c:minorUnit val="6.25E-2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l-PL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30707000000000001"/>
          <c:y val="3.6204699999999999E-2"/>
          <c:w val="0.68793000000000004"/>
          <c:h val="0.9412319999999999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Series1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zamieszkujący tereny wiejskie</c:v>
                </c:pt>
                <c:pt idx="1">
                  <c:v>bez doświadczenia zawodowego</c:v>
                </c:pt>
                <c:pt idx="2">
                  <c:v>bez kwalifikacji zawodowych</c:v>
                </c:pt>
                <c:pt idx="3">
                  <c:v>do 25 roku życia</c:v>
                </c:pt>
                <c:pt idx="4">
                  <c:v>powyżej 50 roku życia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0.80556799999999995</c:v>
                </c:pt>
                <c:pt idx="1">
                  <c:v>0.16286700000000001</c:v>
                </c:pt>
                <c:pt idx="2">
                  <c:v>0.275756</c:v>
                </c:pt>
                <c:pt idx="3">
                  <c:v>0.13064400000000001</c:v>
                </c:pt>
                <c:pt idx="4">
                  <c:v>0.273345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04-4449-9A82-DD5B9F89F6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0"/>
        <c:overlap val="100"/>
        <c:axId val="2094734552"/>
        <c:axId val="2094734553"/>
      </c:barChart>
      <c:catAx>
        <c:axId val="20947345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0"/>
          <a:lstStyle/>
          <a:p>
            <a:pPr>
              <a:defRPr sz="1000" b="1" i="0" u="none" strike="noStrike">
                <a:solidFill>
                  <a:srgbClr val="595959"/>
                </a:solidFill>
                <a:latin typeface="Arial"/>
              </a:defRPr>
            </a:pPr>
            <a:endParaRPr lang="pl-PL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t"/>
        <c:numFmt formatCode="0.0%" sourceLinked="0"/>
        <c:majorTickMark val="none"/>
        <c:minorTickMark val="none"/>
        <c:tickLblPos val="none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Calibri"/>
              </a:defRPr>
            </a:pPr>
            <a:endParaRPr lang="pl-PL"/>
          </a:p>
        </c:txPr>
        <c:crossAx val="2094734552"/>
        <c:crosses val="autoZero"/>
        <c:crossBetween val="between"/>
        <c:majorUnit val="0.22500000000000001"/>
        <c:minorUnit val="0.11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hPercent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3D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Sprzedaż</c:v>
                </c:pt>
              </c:strCache>
            </c:strRef>
          </c:tx>
          <c:spPr>
            <a:solidFill>
              <a:srgbClr val="2E578C"/>
            </a:solidFill>
            <a:ln w="19050" cap="flat">
              <a:noFill/>
              <a:prstDash val="solid"/>
              <a:round/>
            </a:ln>
            <a:effectLst/>
            <a:sp3d prstMaterial="matte"/>
          </c:spPr>
          <c:explosion val="9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BBEC-4C05-BC63-85281BAD8830}"/>
              </c:ext>
            </c:extLst>
          </c:dPt>
          <c:dPt>
            <c:idx val="1"/>
            <c:bubble3D val="0"/>
            <c:spPr>
              <a:solidFill>
                <a:srgbClr val="5D9648"/>
              </a:solidFill>
              <a:ln w="19050" cap="flat">
                <a:noFill/>
                <a:prstDash val="solid"/>
                <a:round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2-BBEC-4C05-BC63-85281BAD8830}"/>
              </c:ext>
            </c:extLst>
          </c:dPt>
          <c:dPt>
            <c:idx val="2"/>
            <c:bubble3D val="0"/>
            <c:spPr>
              <a:solidFill>
                <a:srgbClr val="E7A13D"/>
              </a:solidFill>
              <a:ln w="19050" cap="flat">
                <a:noFill/>
                <a:prstDash val="solid"/>
                <a:round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4-BBEC-4C05-BC63-85281BAD8830}"/>
              </c:ext>
            </c:extLst>
          </c:dPt>
          <c:dPt>
            <c:idx val="3"/>
            <c:bubble3D val="0"/>
            <c:spPr>
              <a:solidFill>
                <a:srgbClr val="BC2D30"/>
              </a:solidFill>
              <a:ln w="19050" cap="flat">
                <a:noFill/>
                <a:prstDash val="solid"/>
                <a:round/>
              </a:ln>
              <a:effectLst/>
              <a:sp3d prstMaterial="matte"/>
            </c:spPr>
            <c:extLst>
              <c:ext xmlns:c16="http://schemas.microsoft.com/office/drawing/2014/chart" uri="{C3380CC4-5D6E-409C-BE32-E72D297353CC}">
                <c16:uniqueId val="{00000006-BBEC-4C05-BC63-85281BAD8830}"/>
              </c:ext>
            </c:extLst>
          </c:dPt>
          <c:dLbls>
            <c:dLbl>
              <c:idx val="0"/>
              <c:layout>
                <c:manualLayout>
                  <c:x val="-0.19843296453580539"/>
                  <c:y val="0.1362181260615775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="1">
                      <a:solidFill>
                        <a:schemeClr val="bg1"/>
                      </a:solidFill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280068237076715"/>
                      <c:h val="0.3450161658064640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BEC-4C05-BC63-85281BAD8830}"/>
                </c:ext>
              </c:extLst>
            </c:dLbl>
            <c:dLbl>
              <c:idx val="1"/>
              <c:layout>
                <c:manualLayout>
                  <c:x val="0.25145710870564553"/>
                  <c:y val="-0.17932675129170239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400" b="1">
                        <a:solidFill>
                          <a:schemeClr val="bg1"/>
                        </a:solidFill>
                      </a:defRPr>
                    </a:pPr>
                    <a:r>
                      <a:rPr lang="en-US" baseline="0" dirty="0" err="1"/>
                      <a:t>Pracodawcy</a:t>
                    </a:r>
                    <a:r>
                      <a:rPr lang="en-US" baseline="0" dirty="0"/>
                      <a:t> </a:t>
                    </a:r>
                    <a:r>
                      <a:rPr lang="en-US" baseline="0" dirty="0" err="1"/>
                      <a:t>i</a:t>
                    </a:r>
                    <a:r>
                      <a:rPr lang="en-US" baseline="0" dirty="0"/>
                      <a:t> </a:t>
                    </a:r>
                    <a:r>
                      <a:rPr lang="en-US" baseline="0" dirty="0" err="1"/>
                      <a:t>Cudzoziemcy</a:t>
                    </a:r>
                    <a:r>
                      <a:rPr lang="en-US" baseline="0" dirty="0"/>
                      <a:t>
</a:t>
                    </a:r>
                    <a:fld id="{BE8BADF7-6F96-45B1-BAD4-A7E2870A0E76}" type="VALUE">
                      <a:rPr lang="en-US" baseline="0" dirty="0"/>
                      <a:pPr>
                        <a:defRPr sz="1400" b="1">
                          <a:solidFill>
                            <a:schemeClr val="bg1"/>
                          </a:solidFill>
                        </a:defRPr>
                      </a:pPr>
                      <a:t>[WARTOŚĆ]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8790634028169112"/>
                      <c:h val="0.162413959094642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BBEC-4C05-BC63-85281BAD8830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 b="1">
                      <a:solidFill>
                        <a:schemeClr val="bg1"/>
                      </a:solidFill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BEC-4C05-BC63-85281BAD8830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 b="1">
                      <a:solidFill>
                        <a:schemeClr val="bg1"/>
                      </a:solidFill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BEC-4C05-BC63-85281BAD88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pl-PL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Sheet1!$B$1:$E$1</c:f>
              <c:strCache>
                <c:ptCount val="3"/>
                <c:pt idx="0">
                  <c:v>Osoby bezrobotne i poszukujące pracy</c:v>
                </c:pt>
                <c:pt idx="1">
                  <c:v>Pracodawcy i Cudzoziemcy</c:v>
                </c:pt>
                <c:pt idx="2">
                  <c:v>Członkowie rodzin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11604</c:v>
                </c:pt>
                <c:pt idx="1">
                  <c:v>16932</c:v>
                </c:pt>
                <c:pt idx="2">
                  <c:v>2675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BEC-4C05-BC63-85281BAD883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467699999999998E-2"/>
          <c:y val="2.5271200000000001E-2"/>
          <c:w val="0.97853199999999996"/>
          <c:h val="0.859223016983299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Series1</c:v>
                </c:pt>
              </c:strCache>
            </c:strRef>
          </c:tx>
          <c:spPr>
            <a:solidFill>
              <a:srgbClr val="FFC000"/>
            </a:solidFill>
            <a:ln w="12700" cap="flat">
              <a:noFill/>
              <a:miter lim="4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Sheet1!$B$1:$W$1</c:f>
              <c:strCache>
                <c:ptCount val="22"/>
                <c:pt idx="0">
                  <c:v>Bocheński</c:v>
                </c:pt>
                <c:pt idx="1">
                  <c:v>Miechowski</c:v>
                </c:pt>
                <c:pt idx="2">
                  <c:v>Gorlicki</c:v>
                </c:pt>
                <c:pt idx="3">
                  <c:v>Suski</c:v>
                </c:pt>
                <c:pt idx="4">
                  <c:v>Dąbrowski</c:v>
                </c:pt>
                <c:pt idx="5">
                  <c:v>Oświęcimski</c:v>
                </c:pt>
                <c:pt idx="6">
                  <c:v>Proszowicki</c:v>
                </c:pt>
                <c:pt idx="7">
                  <c:v>Miasto Nowy Sącz</c:v>
                </c:pt>
                <c:pt idx="8">
                  <c:v>Wielicki</c:v>
                </c:pt>
                <c:pt idx="9">
                  <c:v>Miasto Tarnów</c:v>
                </c:pt>
                <c:pt idx="10">
                  <c:v>Chrzanowski</c:v>
                </c:pt>
                <c:pt idx="11">
                  <c:v>Brzeski</c:v>
                </c:pt>
                <c:pt idx="12">
                  <c:v>Tatrzański</c:v>
                </c:pt>
                <c:pt idx="13">
                  <c:v>Olkuski</c:v>
                </c:pt>
                <c:pt idx="14">
                  <c:v>Nowotarski</c:v>
                </c:pt>
                <c:pt idx="15">
                  <c:v>Wadowicki</c:v>
                </c:pt>
                <c:pt idx="16">
                  <c:v>Myślenicki</c:v>
                </c:pt>
                <c:pt idx="17">
                  <c:v>Tarnowski</c:v>
                </c:pt>
                <c:pt idx="18">
                  <c:v>Limanowski</c:v>
                </c:pt>
                <c:pt idx="19">
                  <c:v>UPPK</c:v>
                </c:pt>
                <c:pt idx="20">
                  <c:v>GUP</c:v>
                </c:pt>
                <c:pt idx="21">
                  <c:v>Nowosądecki</c:v>
                </c:pt>
              </c:strCache>
            </c:strRef>
          </c:cat>
          <c:val>
            <c:numRef>
              <c:f>Sheet1!$B$2:$W$2</c:f>
              <c:numCache>
                <c:formatCode>General</c:formatCode>
                <c:ptCount val="22"/>
                <c:pt idx="0">
                  <c:v>57</c:v>
                </c:pt>
                <c:pt idx="1">
                  <c:v>59</c:v>
                </c:pt>
                <c:pt idx="2">
                  <c:v>62</c:v>
                </c:pt>
                <c:pt idx="3">
                  <c:v>69</c:v>
                </c:pt>
                <c:pt idx="4">
                  <c:v>76</c:v>
                </c:pt>
                <c:pt idx="5">
                  <c:v>95</c:v>
                </c:pt>
                <c:pt idx="6">
                  <c:v>96</c:v>
                </c:pt>
                <c:pt idx="7">
                  <c:v>104</c:v>
                </c:pt>
                <c:pt idx="8">
                  <c:v>121</c:v>
                </c:pt>
                <c:pt idx="9">
                  <c:v>129</c:v>
                </c:pt>
                <c:pt idx="10">
                  <c:v>143</c:v>
                </c:pt>
                <c:pt idx="11">
                  <c:v>146</c:v>
                </c:pt>
                <c:pt idx="12">
                  <c:v>148</c:v>
                </c:pt>
                <c:pt idx="13">
                  <c:v>161</c:v>
                </c:pt>
                <c:pt idx="14">
                  <c:v>162</c:v>
                </c:pt>
                <c:pt idx="15">
                  <c:v>169</c:v>
                </c:pt>
                <c:pt idx="16">
                  <c:v>175</c:v>
                </c:pt>
                <c:pt idx="17">
                  <c:v>299</c:v>
                </c:pt>
                <c:pt idx="18">
                  <c:v>311</c:v>
                </c:pt>
                <c:pt idx="19">
                  <c:v>382</c:v>
                </c:pt>
                <c:pt idx="20">
                  <c:v>465</c:v>
                </c:pt>
                <c:pt idx="21">
                  <c:v>534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E7-41CB-9A6A-8D5789BA113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-2700000"/>
          <a:lstStyle/>
          <a:p>
            <a:pPr>
              <a:defRPr sz="900" b="0" i="0" u="none" strike="noStrike">
                <a:solidFill>
                  <a:srgbClr val="595959"/>
                </a:solidFill>
                <a:latin typeface="Calibri"/>
              </a:defRPr>
            </a:pPr>
            <a:endParaRPr lang="pl-PL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r"/>
        <c:numFmt formatCode="0" sourceLinked="0"/>
        <c:majorTickMark val="none"/>
        <c:minorTickMark val="none"/>
        <c:tickLblPos val="none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Calibri"/>
              </a:defRPr>
            </a:pPr>
            <a:endParaRPr lang="pl-PL"/>
          </a:p>
        </c:txPr>
        <c:crossAx val="2094734552"/>
        <c:crosses val="max"/>
        <c:crossBetween val="between"/>
        <c:majorUnit val="150"/>
        <c:minorUnit val="7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467699999999998E-2"/>
          <c:y val="2.63807E-2"/>
          <c:w val="0.97853199999999996"/>
          <c:h val="0.863860314480002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Series1</c:v>
                </c:pt>
              </c:strCache>
            </c:strRef>
          </c:tx>
          <c:spPr>
            <a:solidFill>
              <a:srgbClr val="FFC000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 i="0" u="none" strike="noStrike">
                    <a:solidFill>
                      <a:srgbClr val="404040"/>
                    </a:solidFill>
                    <a:latin typeface="Calibri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Sheet1!$B$1:$W$1</c:f>
              <c:strCache>
                <c:ptCount val="22"/>
                <c:pt idx="0">
                  <c:v>Bocheński</c:v>
                </c:pt>
                <c:pt idx="1">
                  <c:v>Miechowski</c:v>
                </c:pt>
                <c:pt idx="2">
                  <c:v>Tatrzański</c:v>
                </c:pt>
                <c:pt idx="3">
                  <c:v>Brzeski</c:v>
                </c:pt>
                <c:pt idx="4">
                  <c:v>Wielicki</c:v>
                </c:pt>
                <c:pt idx="5">
                  <c:v>Miasto Tarnów</c:v>
                </c:pt>
                <c:pt idx="6">
                  <c:v>Wadowicki</c:v>
                </c:pt>
                <c:pt idx="7">
                  <c:v>Miasto Nowy Sącz</c:v>
                </c:pt>
                <c:pt idx="8">
                  <c:v>Dąbrowski</c:v>
                </c:pt>
                <c:pt idx="9">
                  <c:v>Proszowicki</c:v>
                </c:pt>
                <c:pt idx="10">
                  <c:v>Gorlicki</c:v>
                </c:pt>
                <c:pt idx="11">
                  <c:v>Nowotarski</c:v>
                </c:pt>
                <c:pt idx="12">
                  <c:v>Suski</c:v>
                </c:pt>
                <c:pt idx="13">
                  <c:v>Oświęcimski</c:v>
                </c:pt>
                <c:pt idx="14">
                  <c:v>Chrzanowski</c:v>
                </c:pt>
                <c:pt idx="15">
                  <c:v>Myślenicki</c:v>
                </c:pt>
                <c:pt idx="16">
                  <c:v>Olkuski</c:v>
                </c:pt>
                <c:pt idx="17">
                  <c:v>Tarnowski</c:v>
                </c:pt>
                <c:pt idx="18">
                  <c:v>Limanowski</c:v>
                </c:pt>
                <c:pt idx="19">
                  <c:v>GUP</c:v>
                </c:pt>
                <c:pt idx="20">
                  <c:v>Nowosądecki</c:v>
                </c:pt>
                <c:pt idx="21">
                  <c:v>UPPK</c:v>
                </c:pt>
              </c:strCache>
            </c:strRef>
          </c:cat>
          <c:val>
            <c:numRef>
              <c:f>Sheet1!$B$2:$W$2</c:f>
              <c:numCache>
                <c:formatCode>General</c:formatCode>
                <c:ptCount val="22"/>
                <c:pt idx="0">
                  <c:v>137</c:v>
                </c:pt>
                <c:pt idx="1">
                  <c:v>197</c:v>
                </c:pt>
                <c:pt idx="2">
                  <c:v>201</c:v>
                </c:pt>
                <c:pt idx="3">
                  <c:v>213</c:v>
                </c:pt>
                <c:pt idx="4">
                  <c:v>227</c:v>
                </c:pt>
                <c:pt idx="5">
                  <c:v>286</c:v>
                </c:pt>
                <c:pt idx="6">
                  <c:v>294</c:v>
                </c:pt>
                <c:pt idx="7">
                  <c:v>333</c:v>
                </c:pt>
                <c:pt idx="8">
                  <c:v>339</c:v>
                </c:pt>
                <c:pt idx="9">
                  <c:v>339</c:v>
                </c:pt>
                <c:pt idx="10">
                  <c:v>358</c:v>
                </c:pt>
                <c:pt idx="11">
                  <c:v>381</c:v>
                </c:pt>
                <c:pt idx="12">
                  <c:v>420</c:v>
                </c:pt>
                <c:pt idx="13">
                  <c:v>431</c:v>
                </c:pt>
                <c:pt idx="14">
                  <c:v>436</c:v>
                </c:pt>
                <c:pt idx="15">
                  <c:v>473</c:v>
                </c:pt>
                <c:pt idx="16">
                  <c:v>496</c:v>
                </c:pt>
                <c:pt idx="17">
                  <c:v>588</c:v>
                </c:pt>
                <c:pt idx="18">
                  <c:v>656</c:v>
                </c:pt>
                <c:pt idx="19">
                  <c:v>759</c:v>
                </c:pt>
                <c:pt idx="20">
                  <c:v>966</c:v>
                </c:pt>
                <c:pt idx="21">
                  <c:v>1185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38-48AC-B455-227F2C8C00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-2700000"/>
          <a:lstStyle/>
          <a:p>
            <a:pPr>
              <a:defRPr sz="900" b="0" i="0" u="none" strike="noStrike">
                <a:solidFill>
                  <a:srgbClr val="595959"/>
                </a:solidFill>
                <a:latin typeface="Calibri"/>
              </a:defRPr>
            </a:pPr>
            <a:endParaRPr lang="pl-PL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0" sourceLinked="0"/>
        <c:majorTickMark val="none"/>
        <c:minorTickMark val="none"/>
        <c:tickLblPos val="none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Calibri"/>
              </a:defRPr>
            </a:pPr>
            <a:endParaRPr lang="pl-PL"/>
          </a:p>
        </c:txPr>
        <c:crossAx val="2094734552"/>
        <c:crosses val="autoZero"/>
        <c:crossBetween val="between"/>
        <c:majorUnit val="350"/>
        <c:minorUnit val="17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38E29-8F1C-49DB-BF0F-FA93FE102DC9}" type="datetimeFigureOut">
              <a:rPr lang="pl-PL" smtClean="0"/>
              <a:t>26.03.2025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60ABD6-7CC7-4684-8798-570B133D39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4204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3" name="Shape 173"/>
          <p:cNvSpPr>
            <a:spLocks noGrp="1"/>
          </p:cNvSpPr>
          <p:nvPr>
            <p:ph type="body" sz="quarter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Calibri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 tytułowy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12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3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ajd tytułowy">
    <p:bg>
      <p:bgPr>
        <a:gradFill flip="none" rotWithShape="1">
          <a:gsLst>
            <a:gs pos="0">
              <a:srgbClr val="FFFFFF"/>
            </a:gs>
            <a:gs pos="100000">
              <a:srgbClr val="DEF6F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kst tytułowy"/>
          <p:cNvSpPr txBox="1">
            <a:spLocks noGrp="1"/>
          </p:cNvSpPr>
          <p:nvPr>
            <p:ph type="title"/>
          </p:nvPr>
        </p:nvSpPr>
        <p:spPr>
          <a:xfrm>
            <a:off x="1442881" y="2972473"/>
            <a:ext cx="7313760" cy="989385"/>
          </a:xfrm>
          <a:prstGeom prst="rect">
            <a:avLst/>
          </a:prstGeom>
        </p:spPr>
        <p:txBody>
          <a:bodyPr lIns="45714" tIns="45714" rIns="45714" bIns="45714"/>
          <a:lstStyle>
            <a:lvl1pPr algn="l"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Tekst tytułowy</a:t>
            </a:r>
          </a:p>
        </p:txBody>
      </p:sp>
      <p:sp>
        <p:nvSpPr>
          <p:cNvPr id="93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1442881" y="4190839"/>
            <a:ext cx="7313760" cy="1447353"/>
          </a:xfrm>
          <a:prstGeom prst="rect">
            <a:avLst/>
          </a:prstGeom>
        </p:spPr>
        <p:txBody>
          <a:bodyPr lIns="45714" tIns="45714" rIns="45714" bIns="45714"/>
          <a:lstStyle>
            <a:lvl1pPr marL="0" indent="0">
              <a:spcBef>
                <a:spcPts val="600"/>
              </a:spcBef>
              <a:buSzTx/>
              <a:buFontTx/>
              <a:buNone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5612" indent="-355599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94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8641754" y="6524625"/>
            <a:ext cx="273646" cy="264245"/>
          </a:xfrm>
          <a:prstGeom prst="rect">
            <a:avLst/>
          </a:prstGeom>
        </p:spPr>
        <p:txBody>
          <a:bodyPr lIns="45714" tIns="45714" rIns="45714" bIns="45714" anchor="t"/>
          <a:lstStyle>
            <a:lvl1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zawartość">
    <p:bg>
      <p:bgPr>
        <a:gradFill flip="none" rotWithShape="1">
          <a:gsLst>
            <a:gs pos="0">
              <a:srgbClr val="FFFFFF"/>
            </a:gs>
            <a:gs pos="100000">
              <a:srgbClr val="DEF6F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kst tytułowy"/>
          <p:cNvSpPr txBox="1">
            <a:spLocks noGrp="1"/>
          </p:cNvSpPr>
          <p:nvPr>
            <p:ph type="title"/>
          </p:nvPr>
        </p:nvSpPr>
        <p:spPr>
          <a:xfrm>
            <a:off x="1447800" y="274638"/>
            <a:ext cx="7313614" cy="1143001"/>
          </a:xfrm>
          <a:prstGeom prst="rect">
            <a:avLst/>
          </a:prstGeom>
        </p:spPr>
        <p:txBody>
          <a:bodyPr lIns="45714" tIns="45714" rIns="45714" bIns="45714"/>
          <a:lstStyle>
            <a:lvl1pPr algn="l"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Tekst tytułowy</a:t>
            </a:r>
          </a:p>
        </p:txBody>
      </p:sp>
      <p:sp>
        <p:nvSpPr>
          <p:cNvPr id="102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1447800" y="1600200"/>
            <a:ext cx="7313614" cy="4525963"/>
          </a:xfrm>
          <a:prstGeom prst="rect">
            <a:avLst/>
          </a:prstGeom>
        </p:spPr>
        <p:txBody>
          <a:bodyPr lIns="45714" tIns="45714" rIns="45714" bIns="45714"/>
          <a:lstStyle>
            <a:lvl1pPr marL="341313" indent="-341313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5612" indent="-355599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03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8641754" y="6524625"/>
            <a:ext cx="273646" cy="264245"/>
          </a:xfrm>
          <a:prstGeom prst="rect">
            <a:avLst/>
          </a:prstGeom>
        </p:spPr>
        <p:txBody>
          <a:bodyPr lIns="45714" tIns="45714" rIns="45714" bIns="45714" anchor="t"/>
          <a:lstStyle>
            <a:lvl1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agłówek sekcji">
    <p:bg>
      <p:bgPr>
        <a:gradFill flip="none" rotWithShape="1">
          <a:gsLst>
            <a:gs pos="0">
              <a:srgbClr val="FFFFFF"/>
            </a:gs>
            <a:gs pos="100000">
              <a:srgbClr val="DEF6F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kst tytułowy"/>
          <p:cNvSpPr txBox="1">
            <a:spLocks noGrp="1"/>
          </p:cNvSpPr>
          <p:nvPr>
            <p:ph type="title"/>
          </p:nvPr>
        </p:nvSpPr>
        <p:spPr>
          <a:xfrm>
            <a:off x="722880" y="4406863"/>
            <a:ext cx="7771680" cy="1362384"/>
          </a:xfrm>
          <a:prstGeom prst="rect">
            <a:avLst/>
          </a:prstGeom>
        </p:spPr>
        <p:txBody>
          <a:bodyPr lIns="45714" tIns="45714" rIns="45714" bIns="45714" anchor="t"/>
          <a:lstStyle>
            <a:lvl1pPr algn="l">
              <a:defRPr sz="3600"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Tekst tytułowy</a:t>
            </a:r>
          </a:p>
        </p:txBody>
      </p:sp>
      <p:sp>
        <p:nvSpPr>
          <p:cNvPr id="111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722880" y="2906224"/>
            <a:ext cx="7771680" cy="1500639"/>
          </a:xfrm>
          <a:prstGeom prst="rect">
            <a:avLst/>
          </a:prstGeom>
        </p:spPr>
        <p:txBody>
          <a:bodyPr lIns="45714" tIns="45714" rIns="45714" bIns="45714" anchor="b"/>
          <a:lstStyle>
            <a:lvl1pPr marL="0" indent="0">
              <a:spcBef>
                <a:spcPts val="400"/>
              </a:spcBef>
              <a:buSzTx/>
              <a:buFontTx/>
              <a:buNone/>
              <a:defRPr sz="1800">
                <a:latin typeface="Arial"/>
                <a:ea typeface="Arial"/>
                <a:cs typeface="Arial"/>
                <a:sym typeface="Arial"/>
              </a:defRPr>
            </a:lvl1pPr>
            <a:lvl2pPr marL="0" indent="414725">
              <a:spcBef>
                <a:spcPts val="400"/>
              </a:spcBef>
              <a:buSzTx/>
              <a:buFontTx/>
              <a:buNone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marL="0" indent="829451">
              <a:spcBef>
                <a:spcPts val="400"/>
              </a:spcBef>
              <a:buSzTx/>
              <a:buFontTx/>
              <a:buNone/>
              <a:defRPr sz="1800">
                <a:latin typeface="Arial"/>
                <a:ea typeface="Arial"/>
                <a:cs typeface="Arial"/>
                <a:sym typeface="Arial"/>
              </a:defRPr>
            </a:lvl3pPr>
            <a:lvl4pPr marL="0" indent="1244178">
              <a:spcBef>
                <a:spcPts val="400"/>
              </a:spcBef>
              <a:buSzTx/>
              <a:buFontTx/>
              <a:buNone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marL="0" indent="1658903">
              <a:spcBef>
                <a:spcPts val="400"/>
              </a:spcBef>
              <a:buSzTx/>
              <a:buFontTx/>
              <a:buNone/>
              <a:defRPr sz="1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12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8641754" y="6524625"/>
            <a:ext cx="273646" cy="264245"/>
          </a:xfrm>
          <a:prstGeom prst="rect">
            <a:avLst/>
          </a:prstGeom>
        </p:spPr>
        <p:txBody>
          <a:bodyPr lIns="45714" tIns="45714" rIns="45714" bIns="45714" anchor="t"/>
          <a:lstStyle>
            <a:lvl1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wa elementy zawartości">
    <p:bg>
      <p:bgPr>
        <a:gradFill flip="none" rotWithShape="1">
          <a:gsLst>
            <a:gs pos="0">
              <a:srgbClr val="FFFFFF"/>
            </a:gs>
            <a:gs pos="100000">
              <a:srgbClr val="DEF6F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kst tytułowy"/>
          <p:cNvSpPr txBox="1">
            <a:spLocks noGrp="1"/>
          </p:cNvSpPr>
          <p:nvPr>
            <p:ph type="title"/>
          </p:nvPr>
        </p:nvSpPr>
        <p:spPr>
          <a:xfrm>
            <a:off x="1447800" y="274638"/>
            <a:ext cx="7313614" cy="1143001"/>
          </a:xfrm>
          <a:prstGeom prst="rect">
            <a:avLst/>
          </a:prstGeom>
        </p:spPr>
        <p:txBody>
          <a:bodyPr lIns="45714" tIns="45714" rIns="45714" bIns="45714"/>
          <a:lstStyle>
            <a:lvl1pPr algn="l"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Tekst tytułowy</a:t>
            </a:r>
          </a:p>
        </p:txBody>
      </p:sp>
      <p:sp>
        <p:nvSpPr>
          <p:cNvPr id="120" name="Treść - poziom 1…"/>
          <p:cNvSpPr txBox="1">
            <a:spLocks noGrp="1"/>
          </p:cNvSpPr>
          <p:nvPr>
            <p:ph type="body" sz="half" idx="1"/>
          </p:nvPr>
        </p:nvSpPr>
        <p:spPr>
          <a:xfrm>
            <a:off x="1447200" y="1600007"/>
            <a:ext cx="3587041" cy="4526396"/>
          </a:xfrm>
          <a:prstGeom prst="rect">
            <a:avLst/>
          </a:prstGeom>
        </p:spPr>
        <p:txBody>
          <a:bodyPr lIns="45714" tIns="45714" rIns="45714" bIns="45714"/>
          <a:lstStyle>
            <a:lvl1pPr marL="341313" indent="-341313">
              <a:spcBef>
                <a:spcPts val="600"/>
              </a:spcBef>
              <a:buFontTx/>
              <a:defRPr sz="2500">
                <a:latin typeface="Arial"/>
                <a:ea typeface="Arial"/>
                <a:cs typeface="Arial"/>
                <a:sym typeface="Arial"/>
              </a:defRPr>
            </a:lvl1pPr>
            <a:lvl2pPr marL="781915" indent="-324715">
              <a:spcBef>
                <a:spcPts val="600"/>
              </a:spcBef>
              <a:buFontTx/>
              <a:defRPr sz="2500">
                <a:latin typeface="Arial"/>
                <a:ea typeface="Arial"/>
                <a:cs typeface="Arial"/>
                <a:sym typeface="Arial"/>
              </a:defRPr>
            </a:lvl2pPr>
            <a:lvl3pPr marL="1231900" indent="-317500">
              <a:spcBef>
                <a:spcPts val="600"/>
              </a:spcBef>
              <a:buFontTx/>
              <a:defRPr sz="2500">
                <a:latin typeface="Arial"/>
                <a:ea typeface="Arial"/>
                <a:cs typeface="Arial"/>
                <a:sym typeface="Arial"/>
              </a:defRPr>
            </a:lvl3pPr>
            <a:lvl4pPr marL="1727200" indent="-357187">
              <a:spcBef>
                <a:spcPts val="600"/>
              </a:spcBef>
              <a:buFontTx/>
              <a:defRPr sz="2500">
                <a:latin typeface="Arial"/>
                <a:ea typeface="Arial"/>
                <a:cs typeface="Arial"/>
                <a:sym typeface="Arial"/>
              </a:defRPr>
            </a:lvl4pPr>
            <a:lvl5pPr marL="2185987" indent="-357187">
              <a:spcBef>
                <a:spcPts val="600"/>
              </a:spcBef>
              <a:buFontTx/>
              <a:defRPr sz="25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21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8641754" y="6524625"/>
            <a:ext cx="273646" cy="264245"/>
          </a:xfrm>
          <a:prstGeom prst="rect">
            <a:avLst/>
          </a:prstGeom>
        </p:spPr>
        <p:txBody>
          <a:bodyPr lIns="45714" tIns="45714" rIns="45714" bIns="45714" anchor="t"/>
          <a:lstStyle>
            <a:lvl1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ównanie">
    <p:bg>
      <p:bgPr>
        <a:gradFill flip="none" rotWithShape="1">
          <a:gsLst>
            <a:gs pos="0">
              <a:srgbClr val="FFFFFF"/>
            </a:gs>
            <a:gs pos="100000">
              <a:srgbClr val="DEF6F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kst tytułowy"/>
          <p:cNvSpPr txBox="1">
            <a:spLocks noGrp="1"/>
          </p:cNvSpPr>
          <p:nvPr>
            <p:ph type="title"/>
          </p:nvPr>
        </p:nvSpPr>
        <p:spPr>
          <a:xfrm>
            <a:off x="457920" y="275070"/>
            <a:ext cx="8229601" cy="1142040"/>
          </a:xfrm>
          <a:prstGeom prst="rect">
            <a:avLst/>
          </a:prstGeom>
        </p:spPr>
        <p:txBody>
          <a:bodyPr lIns="45714" tIns="45714" rIns="45714" bIns="45714"/>
          <a:lstStyle>
            <a:lvl1pPr algn="l"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Tekst tytułowy</a:t>
            </a:r>
          </a:p>
        </p:txBody>
      </p:sp>
      <p:sp>
        <p:nvSpPr>
          <p:cNvPr id="129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457920" y="1535200"/>
            <a:ext cx="4039200" cy="639428"/>
          </a:xfrm>
          <a:prstGeom prst="rect">
            <a:avLst/>
          </a:prstGeom>
        </p:spPr>
        <p:txBody>
          <a:bodyPr lIns="45714" tIns="45714" rIns="45714" bIns="45714" anchor="b"/>
          <a:lstStyle>
            <a:lvl1pPr marL="0" indent="0">
              <a:spcBef>
                <a:spcPts val="500"/>
              </a:spcBef>
              <a:buSzTx/>
              <a:buFontTx/>
              <a:buNone/>
              <a:defRPr sz="2200" b="1">
                <a:latin typeface="Arial"/>
                <a:ea typeface="Arial"/>
                <a:cs typeface="Arial"/>
                <a:sym typeface="Arial"/>
              </a:defRPr>
            </a:lvl1pPr>
            <a:lvl2pPr marL="0" indent="414725">
              <a:spcBef>
                <a:spcPts val="500"/>
              </a:spcBef>
              <a:buSzTx/>
              <a:buFontTx/>
              <a:buNone/>
              <a:defRPr sz="2200" b="1">
                <a:latin typeface="Arial"/>
                <a:ea typeface="Arial"/>
                <a:cs typeface="Arial"/>
                <a:sym typeface="Arial"/>
              </a:defRPr>
            </a:lvl2pPr>
            <a:lvl3pPr marL="0" indent="829451">
              <a:spcBef>
                <a:spcPts val="500"/>
              </a:spcBef>
              <a:buSzTx/>
              <a:buFontTx/>
              <a:buNone/>
              <a:defRPr sz="2200" b="1">
                <a:latin typeface="Arial"/>
                <a:ea typeface="Arial"/>
                <a:cs typeface="Arial"/>
                <a:sym typeface="Arial"/>
              </a:defRPr>
            </a:lvl3pPr>
            <a:lvl4pPr marL="0" indent="1244178">
              <a:spcBef>
                <a:spcPts val="500"/>
              </a:spcBef>
              <a:buSzTx/>
              <a:buFontTx/>
              <a:buNone/>
              <a:defRPr sz="2200" b="1">
                <a:latin typeface="Arial"/>
                <a:ea typeface="Arial"/>
                <a:cs typeface="Arial"/>
                <a:sym typeface="Arial"/>
              </a:defRPr>
            </a:lvl4pPr>
            <a:lvl5pPr marL="0" indent="1658903">
              <a:spcBef>
                <a:spcPts val="500"/>
              </a:spcBef>
              <a:buSzTx/>
              <a:buFontTx/>
              <a:buNone/>
              <a:defRPr sz="2200"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30" name="Symbol zastępczy tekstu 4"/>
          <p:cNvSpPr>
            <a:spLocks noGrp="1"/>
          </p:cNvSpPr>
          <p:nvPr>
            <p:ph type="body" sz="quarter" idx="21"/>
          </p:nvPr>
        </p:nvSpPr>
        <p:spPr>
          <a:xfrm>
            <a:off x="4645440" y="1535200"/>
            <a:ext cx="4042081" cy="639428"/>
          </a:xfrm>
          <a:prstGeom prst="rect">
            <a:avLst/>
          </a:prstGeom>
        </p:spPr>
        <p:txBody>
          <a:bodyPr lIns="45714" tIns="45714" rIns="45714" bIns="45714"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2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1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8641754" y="6524625"/>
            <a:ext cx="273646" cy="264245"/>
          </a:xfrm>
          <a:prstGeom prst="rect">
            <a:avLst/>
          </a:prstGeom>
        </p:spPr>
        <p:txBody>
          <a:bodyPr lIns="45714" tIns="45714" rIns="45714" bIns="45714" anchor="t"/>
          <a:lstStyle>
            <a:lvl1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lko tytuł">
    <p:bg>
      <p:bgPr>
        <a:gradFill flip="none" rotWithShape="1">
          <a:gsLst>
            <a:gs pos="0">
              <a:srgbClr val="FFFFFF"/>
            </a:gs>
            <a:gs pos="100000">
              <a:srgbClr val="DEF6F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kst tytułowy"/>
          <p:cNvSpPr txBox="1">
            <a:spLocks noGrp="1"/>
          </p:cNvSpPr>
          <p:nvPr>
            <p:ph type="title"/>
          </p:nvPr>
        </p:nvSpPr>
        <p:spPr>
          <a:xfrm>
            <a:off x="1447800" y="274638"/>
            <a:ext cx="7313614" cy="1143001"/>
          </a:xfrm>
          <a:prstGeom prst="rect">
            <a:avLst/>
          </a:prstGeom>
        </p:spPr>
        <p:txBody>
          <a:bodyPr lIns="45714" tIns="45714" rIns="45714" bIns="45714"/>
          <a:lstStyle>
            <a:lvl1pPr algn="l"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Tekst tytułowy</a:t>
            </a:r>
          </a:p>
        </p:txBody>
      </p:sp>
      <p:sp>
        <p:nvSpPr>
          <p:cNvPr id="139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8641754" y="6524625"/>
            <a:ext cx="273646" cy="264245"/>
          </a:xfrm>
          <a:prstGeom prst="rect">
            <a:avLst/>
          </a:prstGeom>
        </p:spPr>
        <p:txBody>
          <a:bodyPr lIns="45714" tIns="45714" rIns="45714" bIns="45714" anchor="t"/>
          <a:lstStyle>
            <a:lvl1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sty">
    <p:bg>
      <p:bgPr>
        <a:gradFill flip="none" rotWithShape="1">
          <a:gsLst>
            <a:gs pos="0">
              <a:srgbClr val="FFFFFF"/>
            </a:gs>
            <a:gs pos="100000">
              <a:srgbClr val="DEF6F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8641754" y="6524625"/>
            <a:ext cx="273646" cy="264245"/>
          </a:xfrm>
          <a:prstGeom prst="rect">
            <a:avLst/>
          </a:prstGeom>
        </p:spPr>
        <p:txBody>
          <a:bodyPr lIns="45714" tIns="45714" rIns="45714" bIns="45714" anchor="t"/>
          <a:lstStyle>
            <a:lvl1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awartość z podpisem">
    <p:bg>
      <p:bgPr>
        <a:gradFill flip="none" rotWithShape="1">
          <a:gsLst>
            <a:gs pos="0">
              <a:srgbClr val="FFFFFF"/>
            </a:gs>
            <a:gs pos="100000">
              <a:srgbClr val="DEF6F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kst tytułowy"/>
          <p:cNvSpPr txBox="1">
            <a:spLocks noGrp="1"/>
          </p:cNvSpPr>
          <p:nvPr>
            <p:ph type="title"/>
          </p:nvPr>
        </p:nvSpPr>
        <p:spPr>
          <a:xfrm>
            <a:off x="457920" y="273629"/>
            <a:ext cx="3008161" cy="1160763"/>
          </a:xfrm>
          <a:prstGeom prst="rect">
            <a:avLst/>
          </a:prstGeom>
        </p:spPr>
        <p:txBody>
          <a:bodyPr lIns="45714" tIns="45714" rIns="45714" bIns="45714" anchor="b"/>
          <a:lstStyle>
            <a:lvl1pPr algn="l">
              <a:defRPr sz="1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Tekst tytułowy</a:t>
            </a:r>
          </a:p>
        </p:txBody>
      </p:sp>
      <p:sp>
        <p:nvSpPr>
          <p:cNvPr id="154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3575520" y="273629"/>
            <a:ext cx="5112001" cy="5852775"/>
          </a:xfrm>
          <a:prstGeom prst="rect">
            <a:avLst/>
          </a:prstGeom>
        </p:spPr>
        <p:txBody>
          <a:bodyPr lIns="45714" tIns="45714" rIns="45714" bIns="45714"/>
          <a:lstStyle>
            <a:lvl1pPr marL="341313" indent="-341313">
              <a:spcBef>
                <a:spcPts val="600"/>
              </a:spcBef>
              <a:buFontTx/>
              <a:defRPr sz="2900">
                <a:latin typeface="Arial"/>
                <a:ea typeface="Arial"/>
                <a:cs typeface="Arial"/>
                <a:sym typeface="Arial"/>
              </a:defRPr>
            </a:lvl1pPr>
            <a:lvl2pPr marL="788669" indent="-331469">
              <a:spcBef>
                <a:spcPts val="600"/>
              </a:spcBef>
              <a:buFontTx/>
              <a:defRPr sz="2900">
                <a:latin typeface="Arial"/>
                <a:ea typeface="Arial"/>
                <a:cs typeface="Arial"/>
                <a:sym typeface="Arial"/>
              </a:defRPr>
            </a:lvl2pPr>
            <a:lvl3pPr marL="1215736" indent="-301336">
              <a:spcBef>
                <a:spcPts val="600"/>
              </a:spcBef>
              <a:buFontTx/>
              <a:defRPr sz="2900">
                <a:latin typeface="Arial"/>
                <a:ea typeface="Arial"/>
                <a:cs typeface="Arial"/>
                <a:sym typeface="Arial"/>
              </a:defRPr>
            </a:lvl3pPr>
            <a:lvl4pPr marL="1738312" indent="-368299">
              <a:spcBef>
                <a:spcPts val="600"/>
              </a:spcBef>
              <a:buFontTx/>
              <a:defRPr sz="2900">
                <a:latin typeface="Arial"/>
                <a:ea typeface="Arial"/>
                <a:cs typeface="Arial"/>
                <a:sym typeface="Arial"/>
              </a:defRPr>
            </a:lvl4pPr>
            <a:lvl5pPr marL="2197100" indent="-368300">
              <a:spcBef>
                <a:spcPts val="600"/>
              </a:spcBef>
              <a:buFontTx/>
              <a:defRPr sz="29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55" name="Symbol zastępczy tekstu 3"/>
          <p:cNvSpPr>
            <a:spLocks noGrp="1"/>
          </p:cNvSpPr>
          <p:nvPr>
            <p:ph type="body" sz="half" idx="21"/>
          </p:nvPr>
        </p:nvSpPr>
        <p:spPr>
          <a:xfrm>
            <a:off x="457920" y="1434391"/>
            <a:ext cx="3008161" cy="4692013"/>
          </a:xfrm>
          <a:prstGeom prst="rect">
            <a:avLst/>
          </a:prstGeom>
        </p:spPr>
        <p:txBody>
          <a:bodyPr lIns="45714" tIns="45714" rIns="45714" bIns="45714"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3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6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8641754" y="6524625"/>
            <a:ext cx="273646" cy="264245"/>
          </a:xfrm>
          <a:prstGeom prst="rect">
            <a:avLst/>
          </a:prstGeom>
        </p:spPr>
        <p:txBody>
          <a:bodyPr lIns="45714" tIns="45714" rIns="45714" bIns="45714" anchor="t"/>
          <a:lstStyle>
            <a:lvl1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raz z podpisem">
    <p:bg>
      <p:bgPr>
        <a:gradFill flip="none" rotWithShape="1">
          <a:gsLst>
            <a:gs pos="0">
              <a:srgbClr val="FFFFFF"/>
            </a:gs>
            <a:gs pos="100000">
              <a:srgbClr val="DEF6F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ekst tytułowy"/>
          <p:cNvSpPr txBox="1">
            <a:spLocks noGrp="1"/>
          </p:cNvSpPr>
          <p:nvPr>
            <p:ph type="title"/>
          </p:nvPr>
        </p:nvSpPr>
        <p:spPr>
          <a:xfrm>
            <a:off x="1792801" y="4800024"/>
            <a:ext cx="5486401" cy="567421"/>
          </a:xfrm>
          <a:prstGeom prst="rect">
            <a:avLst/>
          </a:prstGeom>
        </p:spPr>
        <p:txBody>
          <a:bodyPr lIns="45714" tIns="45714" rIns="45714" bIns="45714" anchor="b"/>
          <a:lstStyle>
            <a:lvl1pPr algn="l">
              <a:defRPr sz="1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Tekst tytułowy</a:t>
            </a:r>
          </a:p>
        </p:txBody>
      </p:sp>
      <p:sp>
        <p:nvSpPr>
          <p:cNvPr id="164" name="Symbol zastępczy obrazu 2"/>
          <p:cNvSpPr>
            <a:spLocks noGrp="1"/>
          </p:cNvSpPr>
          <p:nvPr>
            <p:ph type="pic" sz="half" idx="21"/>
          </p:nvPr>
        </p:nvSpPr>
        <p:spPr>
          <a:xfrm>
            <a:off x="1792801" y="612065"/>
            <a:ext cx="5486401" cy="411595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65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1792801" y="5367444"/>
            <a:ext cx="5486401" cy="805045"/>
          </a:xfrm>
          <a:prstGeom prst="rect">
            <a:avLst/>
          </a:prstGeom>
        </p:spPr>
        <p:txBody>
          <a:bodyPr lIns="45714" tIns="45714" rIns="45714" bIns="45714"/>
          <a:lstStyle>
            <a:lvl1pPr marL="0" indent="0">
              <a:spcBef>
                <a:spcPts val="300"/>
              </a:spcBef>
              <a:buSzTx/>
              <a:buFontTx/>
              <a:buNone/>
              <a:defRPr sz="1300">
                <a:latin typeface="Arial"/>
                <a:ea typeface="Arial"/>
                <a:cs typeface="Arial"/>
                <a:sym typeface="Arial"/>
              </a:defRPr>
            </a:lvl1pPr>
            <a:lvl2pPr marL="0" indent="414725">
              <a:spcBef>
                <a:spcPts val="300"/>
              </a:spcBef>
              <a:buSzTx/>
              <a:buFontTx/>
              <a:buNone/>
              <a:defRPr sz="1300">
                <a:latin typeface="Arial"/>
                <a:ea typeface="Arial"/>
                <a:cs typeface="Arial"/>
                <a:sym typeface="Arial"/>
              </a:defRPr>
            </a:lvl2pPr>
            <a:lvl3pPr marL="0" indent="829451">
              <a:spcBef>
                <a:spcPts val="300"/>
              </a:spcBef>
              <a:buSzTx/>
              <a:buFontTx/>
              <a:buNone/>
              <a:defRPr sz="1300">
                <a:latin typeface="Arial"/>
                <a:ea typeface="Arial"/>
                <a:cs typeface="Arial"/>
                <a:sym typeface="Arial"/>
              </a:defRPr>
            </a:lvl3pPr>
            <a:lvl4pPr marL="0" indent="1244178">
              <a:spcBef>
                <a:spcPts val="300"/>
              </a:spcBef>
              <a:buSzTx/>
              <a:buFontTx/>
              <a:buNone/>
              <a:defRPr sz="1300">
                <a:latin typeface="Arial"/>
                <a:ea typeface="Arial"/>
                <a:cs typeface="Arial"/>
                <a:sym typeface="Arial"/>
              </a:defRPr>
            </a:lvl4pPr>
            <a:lvl5pPr marL="0" indent="1658903">
              <a:spcBef>
                <a:spcPts val="300"/>
              </a:spcBef>
              <a:buSzTx/>
              <a:buFontTx/>
              <a:buNone/>
              <a:defRPr sz="13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66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8641754" y="6524625"/>
            <a:ext cx="273646" cy="264245"/>
          </a:xfrm>
          <a:prstGeom prst="rect">
            <a:avLst/>
          </a:prstGeom>
        </p:spPr>
        <p:txBody>
          <a:bodyPr lIns="45714" tIns="45714" rIns="45714" bIns="45714" anchor="t"/>
          <a:lstStyle>
            <a:lvl1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21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22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kst tytułowy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Tekst tytułowy</a:t>
            </a:r>
          </a:p>
        </p:txBody>
      </p:sp>
      <p:sp>
        <p:nvSpPr>
          <p:cNvPr id="30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3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39" name="Treść - poziom 1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0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48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9" name="Symbol zastępczy tekstu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58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kst tytułowy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Tekst tytułowy</a:t>
            </a:r>
          </a:p>
        </p:txBody>
      </p:sp>
      <p:sp>
        <p:nvSpPr>
          <p:cNvPr id="73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74" name="Symbol zastępczy tekstu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kst tytułowy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Tekst tytułowy</a:t>
            </a:r>
          </a:p>
        </p:txBody>
      </p:sp>
      <p:sp>
        <p:nvSpPr>
          <p:cNvPr id="83" name="Symbol zastępczy obrazu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8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 tytułowy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Tekst tytułowy</a:t>
            </a:r>
          </a:p>
        </p:txBody>
      </p:sp>
      <p:sp>
        <p:nvSpPr>
          <p:cNvPr id="3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.png"/><Relationship Id="rId7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rostokąt"/>
          <p:cNvSpPr/>
          <p:nvPr/>
        </p:nvSpPr>
        <p:spPr>
          <a:xfrm>
            <a:off x="1193800" y="2159794"/>
            <a:ext cx="7676789" cy="58126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176" name="Projekt bez nazwy-2.png" descr="Projekt bez nazwy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60" y="-956344"/>
            <a:ext cx="3824411" cy="3824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Projekt bez nazwy.png" descr="Projekt bez nazwy.png"/>
          <p:cNvPicPr>
            <a:picLocks noChangeAspect="1"/>
          </p:cNvPicPr>
          <p:nvPr/>
        </p:nvPicPr>
        <p:blipFill>
          <a:blip r:embed="rId3"/>
          <a:srcRect l="5803"/>
          <a:stretch>
            <a:fillRect/>
          </a:stretch>
        </p:blipFill>
        <p:spPr>
          <a:xfrm>
            <a:off x="6140922" y="-339738"/>
            <a:ext cx="2679923" cy="2845023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Roczna Informacja o lokalnym Rynku Pracy"/>
          <p:cNvSpPr txBox="1"/>
          <p:nvPr/>
        </p:nvSpPr>
        <p:spPr>
          <a:xfrm>
            <a:off x="1292571" y="2258660"/>
            <a:ext cx="7702189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Roczna Informacja o lokalnym Rynku Pracy</a:t>
            </a:r>
          </a:p>
        </p:txBody>
      </p:sp>
      <p:sp>
        <p:nvSpPr>
          <p:cNvPr id="180" name="Sprawozdanie z działalności  Urzędu Pracy Powiatu Krakowskiego"/>
          <p:cNvSpPr txBox="1"/>
          <p:nvPr/>
        </p:nvSpPr>
        <p:spPr>
          <a:xfrm>
            <a:off x="1292571" y="2812329"/>
            <a:ext cx="7702189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dirty="0" err="1"/>
              <a:t>Sprawozdanie</a:t>
            </a:r>
            <a:r>
              <a:rPr dirty="0"/>
              <a:t> z </a:t>
            </a:r>
            <a:r>
              <a:rPr dirty="0" err="1"/>
              <a:t>działalności</a:t>
            </a:r>
            <a:r>
              <a:rPr dirty="0"/>
              <a:t> </a:t>
            </a:r>
            <a:br>
              <a:rPr dirty="0"/>
            </a:br>
            <a:r>
              <a:rPr dirty="0" err="1">
                <a:solidFill>
                  <a:schemeClr val="accent1">
                    <a:lumMod val="75000"/>
                  </a:schemeClr>
                </a:solidFill>
              </a:rPr>
              <a:t>Urzędu</a:t>
            </a:r>
            <a:r>
              <a:rPr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accent1">
                    <a:lumMod val="75000"/>
                  </a:schemeClr>
                </a:solidFill>
              </a:rPr>
              <a:t>Pracy</a:t>
            </a:r>
            <a:r>
              <a:rPr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accent1">
                    <a:lumMod val="75000"/>
                  </a:schemeClr>
                </a:solidFill>
              </a:rPr>
              <a:t>Powiatu</a:t>
            </a:r>
            <a:r>
              <a:rPr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dirty="0" err="1">
                <a:solidFill>
                  <a:schemeClr val="accent1">
                    <a:lumMod val="75000"/>
                  </a:schemeClr>
                </a:solidFill>
              </a:rPr>
              <a:t>Krakowskiego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1" name="2024"/>
          <p:cNvSpPr txBox="1"/>
          <p:nvPr/>
        </p:nvSpPr>
        <p:spPr>
          <a:xfrm>
            <a:off x="7372171" y="5708950"/>
            <a:ext cx="1877651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8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sz="4000" dirty="0"/>
              <a:t>2024</a:t>
            </a:r>
          </a:p>
        </p:txBody>
      </p:sp>
      <p:sp>
        <p:nvSpPr>
          <p:cNvPr id="182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Prostokąt"/>
          <p:cNvSpPr/>
          <p:nvPr/>
        </p:nvSpPr>
        <p:spPr>
          <a:xfrm rot="10800000">
            <a:off x="2799644" y="6416836"/>
            <a:ext cx="6344356" cy="44116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rojekt bez nazwy-2.png" descr="Projekt bez nazwy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50" y="-1078965"/>
            <a:ext cx="3824411" cy="3824411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Prostokąt"/>
          <p:cNvSpPr/>
          <p:nvPr/>
        </p:nvSpPr>
        <p:spPr>
          <a:xfrm>
            <a:off x="731344" y="1365969"/>
            <a:ext cx="7407945" cy="72644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211" name="Projekt bez nazwy.png" descr="Projekt bez nazwy.png"/>
          <p:cNvPicPr>
            <a:picLocks noChangeAspect="1"/>
          </p:cNvPicPr>
          <p:nvPr/>
        </p:nvPicPr>
        <p:blipFill>
          <a:blip r:embed="rId3"/>
          <a:srcRect l="5803"/>
          <a:stretch>
            <a:fillRect/>
          </a:stretch>
        </p:blipFill>
        <p:spPr>
          <a:xfrm>
            <a:off x="6359888" y="-589359"/>
            <a:ext cx="2679923" cy="2845023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3" name="Prostokąt 6"/>
          <p:cNvSpPr/>
          <p:nvPr/>
        </p:nvSpPr>
        <p:spPr>
          <a:xfrm>
            <a:off x="876306" y="2291425"/>
            <a:ext cx="1737214" cy="667331"/>
          </a:xfrm>
          <a:prstGeom prst="rect">
            <a:avLst/>
          </a:prstGeom>
          <a:solidFill>
            <a:schemeClr val="accent1">
              <a:satOff val="-4409"/>
              <a:lumOff val="-1050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 b="1" i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mężczyzna </a:t>
            </a:r>
            <a:br/>
            <a:r>
              <a:t>51,6 % </a:t>
            </a:r>
          </a:p>
        </p:txBody>
      </p:sp>
      <p:sp>
        <p:nvSpPr>
          <p:cNvPr id="214" name="Prostokąt 6"/>
          <p:cNvSpPr/>
          <p:nvPr/>
        </p:nvSpPr>
        <p:spPr>
          <a:xfrm>
            <a:off x="5523607" y="2387625"/>
            <a:ext cx="3074482" cy="959431"/>
          </a:xfrm>
          <a:prstGeom prst="rect">
            <a:avLst/>
          </a:prstGeom>
          <a:solidFill>
            <a:schemeClr val="accent1">
              <a:satOff val="-4409"/>
              <a:lumOff val="-1050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 b="1" i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wykształcenie</a:t>
            </a:r>
            <a:r>
              <a:rPr dirty="0"/>
              <a:t> </a:t>
            </a:r>
            <a:endParaRPr sz="3200" dirty="0"/>
          </a:p>
          <a:p>
            <a:pPr algn="ctr">
              <a:defRPr sz="2000" b="1" i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zasadnicze</a:t>
            </a:r>
            <a:r>
              <a:rPr dirty="0"/>
              <a:t> </a:t>
            </a:r>
            <a:r>
              <a:rPr dirty="0" err="1"/>
              <a:t>zawodowe</a:t>
            </a:r>
            <a:r>
              <a:rPr dirty="0"/>
              <a:t> </a:t>
            </a:r>
            <a:br>
              <a:rPr dirty="0"/>
            </a:br>
            <a:r>
              <a:rPr dirty="0"/>
              <a:t>25,5 % </a:t>
            </a:r>
          </a:p>
        </p:txBody>
      </p:sp>
      <p:sp>
        <p:nvSpPr>
          <p:cNvPr id="215" name="Prostokąt 6"/>
          <p:cNvSpPr/>
          <p:nvPr/>
        </p:nvSpPr>
        <p:spPr>
          <a:xfrm>
            <a:off x="592784" y="3145071"/>
            <a:ext cx="2304258" cy="959432"/>
          </a:xfrm>
          <a:prstGeom prst="rect">
            <a:avLst/>
          </a:prstGeom>
          <a:solidFill>
            <a:schemeClr val="accent1">
              <a:satOff val="-4409"/>
              <a:lumOff val="-1050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 b="1" i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wiek </a:t>
            </a:r>
            <a:endParaRPr sz="3200"/>
          </a:p>
          <a:p>
            <a:pPr algn="ctr">
              <a:defRPr sz="2000" b="1" i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35-44 lata</a:t>
            </a:r>
            <a:br/>
            <a:r>
              <a:t>25,4 % </a:t>
            </a:r>
          </a:p>
        </p:txBody>
      </p:sp>
      <p:sp>
        <p:nvSpPr>
          <p:cNvPr id="216" name="Prostokąt 6"/>
          <p:cNvSpPr/>
          <p:nvPr/>
        </p:nvSpPr>
        <p:spPr>
          <a:xfrm>
            <a:off x="913102" y="4290818"/>
            <a:ext cx="2315875" cy="959432"/>
          </a:xfrm>
          <a:prstGeom prst="rect">
            <a:avLst/>
          </a:prstGeom>
          <a:solidFill>
            <a:schemeClr val="accent1">
              <a:satOff val="-4409"/>
              <a:lumOff val="-1050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 b="1" i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staż</a:t>
            </a:r>
            <a:r>
              <a:rPr dirty="0"/>
              <a:t> </a:t>
            </a:r>
            <a:r>
              <a:rPr dirty="0" err="1"/>
              <a:t>pracy</a:t>
            </a:r>
            <a:r>
              <a:rPr dirty="0"/>
              <a:t> </a:t>
            </a:r>
            <a:endParaRPr sz="3200" dirty="0"/>
          </a:p>
          <a:p>
            <a:pPr algn="ctr">
              <a:defRPr sz="2000" b="1" i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1-5 </a:t>
            </a:r>
            <a:r>
              <a:rPr dirty="0" err="1"/>
              <a:t>lat</a:t>
            </a:r>
            <a:r>
              <a:rPr dirty="0"/>
              <a:t> </a:t>
            </a:r>
            <a:br>
              <a:rPr dirty="0"/>
            </a:br>
            <a:r>
              <a:rPr dirty="0"/>
              <a:t>24,1 % </a:t>
            </a:r>
          </a:p>
        </p:txBody>
      </p:sp>
      <p:sp>
        <p:nvSpPr>
          <p:cNvPr id="217" name="Prostokąt 6"/>
          <p:cNvSpPr/>
          <p:nvPr/>
        </p:nvSpPr>
        <p:spPr>
          <a:xfrm>
            <a:off x="5904137" y="3734675"/>
            <a:ext cx="2996013" cy="1251531"/>
          </a:xfrm>
          <a:prstGeom prst="rect">
            <a:avLst/>
          </a:prstGeom>
          <a:solidFill>
            <a:schemeClr val="accent1">
              <a:satOff val="-4409"/>
              <a:lumOff val="-1050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 b="1" i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czas</a:t>
            </a:r>
            <a:r>
              <a:rPr dirty="0"/>
              <a:t> </a:t>
            </a:r>
            <a:r>
              <a:rPr dirty="0" err="1"/>
              <a:t>pozostawania</a:t>
            </a:r>
            <a:r>
              <a:rPr dirty="0"/>
              <a:t> </a:t>
            </a:r>
            <a:br>
              <a:rPr dirty="0"/>
            </a:br>
            <a:r>
              <a:rPr dirty="0"/>
              <a:t>w </a:t>
            </a:r>
            <a:r>
              <a:rPr dirty="0" err="1"/>
              <a:t>rejestrach</a:t>
            </a:r>
            <a:r>
              <a:rPr dirty="0"/>
              <a:t> </a:t>
            </a:r>
            <a:endParaRPr sz="3200" dirty="0"/>
          </a:p>
          <a:p>
            <a:pPr algn="ctr">
              <a:defRPr sz="2000" b="1" i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pow. 24 m-cy</a:t>
            </a:r>
            <a:br>
              <a:rPr dirty="0"/>
            </a:br>
            <a:r>
              <a:rPr dirty="0"/>
              <a:t>25,1 % </a:t>
            </a:r>
          </a:p>
        </p:txBody>
      </p:sp>
      <p:sp>
        <p:nvSpPr>
          <p:cNvPr id="218" name="Struktura statyczna bezrobocia profil bezrobotnego  mieszkańca powiatu krakowskiego"/>
          <p:cNvSpPr txBox="1"/>
          <p:nvPr/>
        </p:nvSpPr>
        <p:spPr>
          <a:xfrm>
            <a:off x="876306" y="1407895"/>
            <a:ext cx="7191117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dirty="0" err="1"/>
              <a:t>Struktura</a:t>
            </a:r>
            <a:r>
              <a:rPr dirty="0"/>
              <a:t> </a:t>
            </a:r>
            <a:r>
              <a:rPr dirty="0" err="1"/>
              <a:t>statyczna</a:t>
            </a:r>
            <a:r>
              <a:rPr dirty="0"/>
              <a:t> </a:t>
            </a:r>
            <a:r>
              <a:rPr dirty="0" err="1"/>
              <a:t>bezrobocia</a:t>
            </a:r>
            <a:r>
              <a:rPr dirty="0"/>
              <a:t> </a:t>
            </a:r>
            <a:br>
              <a:rPr lang="pl-PL" dirty="0"/>
            </a:br>
            <a:r>
              <a:rPr lang="pl-PL" dirty="0"/>
              <a:t>P</a:t>
            </a:r>
            <a:r>
              <a:rPr dirty="0" err="1"/>
              <a:t>rofil</a:t>
            </a:r>
            <a:r>
              <a:rPr dirty="0"/>
              <a:t> </a:t>
            </a:r>
            <a:r>
              <a:rPr dirty="0" err="1"/>
              <a:t>bezrobotnego</a:t>
            </a:r>
            <a:r>
              <a:rPr dirty="0"/>
              <a:t> </a:t>
            </a:r>
            <a:r>
              <a:rPr dirty="0" err="1"/>
              <a:t>mieszkańca</a:t>
            </a:r>
            <a:r>
              <a:rPr dirty="0"/>
              <a:t> </a:t>
            </a:r>
            <a:r>
              <a:rPr dirty="0" err="1"/>
              <a:t>powiatu</a:t>
            </a:r>
            <a:r>
              <a:rPr dirty="0"/>
              <a:t> </a:t>
            </a:r>
            <a:r>
              <a:rPr lang="pl-PL" dirty="0" err="1"/>
              <a:t>K</a:t>
            </a:r>
            <a:r>
              <a:rPr dirty="0" err="1"/>
              <a:t>rakowskiego</a:t>
            </a:r>
            <a:endParaRPr dirty="0"/>
          </a:p>
        </p:txBody>
      </p:sp>
      <p:pic>
        <p:nvPicPr>
          <p:cNvPr id="219" name="Projekt bez nazwy-4.png" descr="Projekt bez nazwy-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4178" y="1914762"/>
            <a:ext cx="3420049" cy="342005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Prostokąt"/>
          <p:cNvSpPr/>
          <p:nvPr/>
        </p:nvSpPr>
        <p:spPr>
          <a:xfrm rot="10800000">
            <a:off x="2799644" y="6416836"/>
            <a:ext cx="6344356" cy="44116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2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2" fill="hold" grpId="3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8" fill="hold" grpId="4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" presetClass="entr" presetSubtype="2" fill="hold" grpId="5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1" animBg="1" advAuto="0"/>
      <p:bldP spid="214" grpId="3" animBg="1" advAuto="0"/>
      <p:bldP spid="215" grpId="2" animBg="1" advAuto="0"/>
      <p:bldP spid="216" grpId="4" animBg="1" advAuto="0"/>
      <p:bldP spid="217" grpId="5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rojekt bez nazwy-2.png" descr="Projekt bez nazwy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50" y="-1271655"/>
            <a:ext cx="3824411" cy="3824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Projekt bez nazwy.png" descr="Projekt bez nazwy.png"/>
          <p:cNvPicPr>
            <a:picLocks noChangeAspect="1"/>
          </p:cNvPicPr>
          <p:nvPr/>
        </p:nvPicPr>
        <p:blipFill>
          <a:blip r:embed="rId3"/>
          <a:srcRect l="5803"/>
          <a:stretch>
            <a:fillRect/>
          </a:stretch>
        </p:blipFill>
        <p:spPr>
          <a:xfrm>
            <a:off x="6421198" y="-711979"/>
            <a:ext cx="2679923" cy="2845022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aphicFrame>
        <p:nvGraphicFramePr>
          <p:cNvPr id="274" name="Wykres 5"/>
          <p:cNvGraphicFramePr/>
          <p:nvPr>
            <p:extLst>
              <p:ext uri="{D42A27DB-BD31-4B8C-83A1-F6EECF244321}">
                <p14:modId xmlns:p14="http://schemas.microsoft.com/office/powerpoint/2010/main" val="68435936"/>
              </p:ext>
            </p:extLst>
          </p:nvPr>
        </p:nvGraphicFramePr>
        <p:xfrm>
          <a:off x="237426" y="1673231"/>
          <a:ext cx="8669148" cy="3896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75" name="Prostokąt"/>
          <p:cNvSpPr/>
          <p:nvPr/>
        </p:nvSpPr>
        <p:spPr>
          <a:xfrm>
            <a:off x="757620" y="1335251"/>
            <a:ext cx="7982520" cy="43710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76" name="Bezrobotni będący w szczególnej sytuacji na rynku pracy"/>
          <p:cNvSpPr txBox="1"/>
          <p:nvPr/>
        </p:nvSpPr>
        <p:spPr>
          <a:xfrm>
            <a:off x="732220" y="1335251"/>
            <a:ext cx="8007920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9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algn="ctr"/>
            <a:r>
              <a:rPr dirty="0" err="1"/>
              <a:t>Bezrobotni</a:t>
            </a:r>
            <a:r>
              <a:rPr dirty="0"/>
              <a:t> </a:t>
            </a:r>
            <a:r>
              <a:rPr dirty="0" err="1"/>
              <a:t>będący</a:t>
            </a:r>
            <a:r>
              <a:rPr dirty="0"/>
              <a:t> w </a:t>
            </a:r>
            <a:r>
              <a:rPr dirty="0" err="1"/>
              <a:t>szczególnej</a:t>
            </a:r>
            <a:r>
              <a:rPr dirty="0"/>
              <a:t> </a:t>
            </a:r>
            <a:r>
              <a:rPr dirty="0" err="1"/>
              <a:t>sytuacji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rynku</a:t>
            </a:r>
            <a:r>
              <a:rPr dirty="0"/>
              <a:t> </a:t>
            </a:r>
            <a:r>
              <a:rPr dirty="0" err="1"/>
              <a:t>pracy</a:t>
            </a:r>
            <a:endParaRPr dirty="0"/>
          </a:p>
        </p:txBody>
      </p:sp>
      <p:sp>
        <p:nvSpPr>
          <p:cNvPr id="9" name="Prostokąt"/>
          <p:cNvSpPr/>
          <p:nvPr/>
        </p:nvSpPr>
        <p:spPr>
          <a:xfrm rot="10800000">
            <a:off x="2799644" y="6416836"/>
            <a:ext cx="6344356" cy="44116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74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Projekt bez nazwy-2.png" descr="Projekt bez nazwy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50" y="-1078965"/>
            <a:ext cx="3824411" cy="3824411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Prostokąt"/>
          <p:cNvSpPr/>
          <p:nvPr/>
        </p:nvSpPr>
        <p:spPr>
          <a:xfrm>
            <a:off x="655191" y="1381635"/>
            <a:ext cx="7982520" cy="442452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/>
            <a:endParaRPr dirty="0"/>
          </a:p>
        </p:txBody>
      </p:sp>
      <p:pic>
        <p:nvPicPr>
          <p:cNvPr id="281" name="Projekt bez nazwy.png" descr="Projekt bez nazwy.png"/>
          <p:cNvPicPr>
            <a:picLocks noChangeAspect="1"/>
          </p:cNvPicPr>
          <p:nvPr/>
        </p:nvPicPr>
        <p:blipFill>
          <a:blip r:embed="rId3"/>
          <a:srcRect l="5803"/>
          <a:stretch>
            <a:fillRect/>
          </a:stretch>
        </p:blipFill>
        <p:spPr>
          <a:xfrm>
            <a:off x="6359888" y="-589359"/>
            <a:ext cx="2679923" cy="2845023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aphicFrame>
        <p:nvGraphicFramePr>
          <p:cNvPr id="283" name="Wykres 4"/>
          <p:cNvGraphicFramePr/>
          <p:nvPr/>
        </p:nvGraphicFramePr>
        <p:xfrm>
          <a:off x="930666" y="1824087"/>
          <a:ext cx="6911453" cy="3785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84" name="Bezrobotni będący w szczególnej sytuacji na rynku pracy"/>
          <p:cNvSpPr txBox="1"/>
          <p:nvPr/>
        </p:nvSpPr>
        <p:spPr>
          <a:xfrm>
            <a:off x="642491" y="1410500"/>
            <a:ext cx="8007920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9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algn="ctr"/>
            <a:r>
              <a:rPr dirty="0" err="1"/>
              <a:t>Bezrobotni</a:t>
            </a:r>
            <a:r>
              <a:rPr dirty="0"/>
              <a:t> </a:t>
            </a:r>
            <a:r>
              <a:rPr dirty="0" err="1"/>
              <a:t>będący</a:t>
            </a:r>
            <a:r>
              <a:rPr dirty="0"/>
              <a:t> w </a:t>
            </a:r>
            <a:r>
              <a:rPr dirty="0" err="1"/>
              <a:t>szczególnej</a:t>
            </a:r>
            <a:r>
              <a:rPr dirty="0"/>
              <a:t> </a:t>
            </a:r>
            <a:r>
              <a:rPr dirty="0" err="1"/>
              <a:t>sytuacji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rynku</a:t>
            </a:r>
            <a:r>
              <a:rPr dirty="0"/>
              <a:t> </a:t>
            </a:r>
            <a:r>
              <a:rPr dirty="0" err="1"/>
              <a:t>pracy</a:t>
            </a:r>
            <a:endParaRPr dirty="0"/>
          </a:p>
        </p:txBody>
      </p:sp>
      <p:sp>
        <p:nvSpPr>
          <p:cNvPr id="9" name="Prostokąt"/>
          <p:cNvSpPr/>
          <p:nvPr/>
        </p:nvSpPr>
        <p:spPr>
          <a:xfrm rot="10800000">
            <a:off x="2799644" y="6416836"/>
            <a:ext cx="6344356" cy="44116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83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Projekt bez nazwy-2.png" descr="Projekt bez nazwy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50" y="-1078965"/>
            <a:ext cx="3824411" cy="3824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Projekt bez nazwy.png" descr="Projekt bez nazwy.png"/>
          <p:cNvPicPr>
            <a:picLocks noChangeAspect="1"/>
          </p:cNvPicPr>
          <p:nvPr/>
        </p:nvPicPr>
        <p:blipFill>
          <a:blip r:embed="rId3"/>
          <a:srcRect l="5803"/>
          <a:stretch>
            <a:fillRect/>
          </a:stretch>
        </p:blipFill>
        <p:spPr>
          <a:xfrm>
            <a:off x="6359888" y="-589359"/>
            <a:ext cx="2679923" cy="2845023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1" name="pole tekstowe 8"/>
          <p:cNvSpPr txBox="1"/>
          <p:nvPr/>
        </p:nvSpPr>
        <p:spPr>
          <a:xfrm>
            <a:off x="3177858" y="2765425"/>
            <a:ext cx="2689861" cy="807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5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82 300</a:t>
            </a:r>
          </a:p>
        </p:txBody>
      </p:sp>
      <p:sp>
        <p:nvSpPr>
          <p:cNvPr id="293" name="pole tekstowe 8"/>
          <p:cNvSpPr txBox="1"/>
          <p:nvPr/>
        </p:nvSpPr>
        <p:spPr>
          <a:xfrm>
            <a:off x="2434065" y="2705377"/>
            <a:ext cx="4632779" cy="830997"/>
          </a:xfrm>
          <a:prstGeom prst="rect">
            <a:avLst/>
          </a:prstGeom>
          <a:solidFill>
            <a:schemeClr val="accent1">
              <a:satOff val="-4409"/>
              <a:lumOff val="-1050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52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4800" dirty="0"/>
              <a:t>96 782</a:t>
            </a:r>
            <a:r>
              <a:rPr lang="pl-PL" sz="4800" dirty="0"/>
              <a:t> wizyt</a:t>
            </a:r>
            <a:endParaRPr sz="4800" dirty="0"/>
          </a:p>
        </p:txBody>
      </p:sp>
      <p:sp>
        <p:nvSpPr>
          <p:cNvPr id="297" name="Prostokąt"/>
          <p:cNvSpPr/>
          <p:nvPr/>
        </p:nvSpPr>
        <p:spPr>
          <a:xfrm>
            <a:off x="496552" y="1677808"/>
            <a:ext cx="8105581" cy="882722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98" name="Bezrobotni będący w Łączna liczba wizyt klientów zarejestrowanych  w Urzędzie Pracy Powiatu Krakowskiego w 2024 roku sytuacji na rynku pracy"/>
          <p:cNvSpPr txBox="1"/>
          <p:nvPr/>
        </p:nvSpPr>
        <p:spPr>
          <a:xfrm>
            <a:off x="626815" y="1761045"/>
            <a:ext cx="7791946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500"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sz="2000" dirty="0" err="1"/>
              <a:t>Łączna</a:t>
            </a:r>
            <a:r>
              <a:rPr sz="2000" dirty="0"/>
              <a:t> </a:t>
            </a:r>
            <a:r>
              <a:rPr sz="2000" dirty="0" err="1"/>
              <a:t>liczba</a:t>
            </a:r>
            <a:r>
              <a:rPr sz="2000" dirty="0"/>
              <a:t> </a:t>
            </a:r>
            <a:r>
              <a:rPr sz="2000" dirty="0" err="1"/>
              <a:t>wizyt</a:t>
            </a:r>
            <a:r>
              <a:rPr sz="2000" dirty="0"/>
              <a:t> </a:t>
            </a:r>
            <a:r>
              <a:rPr sz="2000" dirty="0" err="1"/>
              <a:t>klientów</a:t>
            </a:r>
            <a:r>
              <a:rPr sz="2000" dirty="0"/>
              <a:t> </a:t>
            </a:r>
            <a:r>
              <a:rPr sz="2000" dirty="0" err="1"/>
              <a:t>zarejestrowanych</a:t>
            </a:r>
            <a:r>
              <a:rPr sz="2000" dirty="0"/>
              <a:t> </a:t>
            </a:r>
            <a:br>
              <a:rPr lang="pl-PL" sz="2000" dirty="0"/>
            </a:br>
            <a:r>
              <a:rPr sz="2000" dirty="0"/>
              <a:t>w </a:t>
            </a:r>
            <a:r>
              <a:rPr sz="2000" dirty="0" err="1"/>
              <a:t>Urzędzie</a:t>
            </a:r>
            <a:r>
              <a:rPr sz="2000" dirty="0"/>
              <a:t> </a:t>
            </a:r>
            <a:r>
              <a:rPr sz="2000" dirty="0" err="1"/>
              <a:t>Pracy</a:t>
            </a:r>
            <a:r>
              <a:rPr sz="2000" dirty="0"/>
              <a:t> </a:t>
            </a:r>
            <a:r>
              <a:rPr sz="2000" dirty="0" err="1"/>
              <a:t>Powiatu</a:t>
            </a:r>
            <a:r>
              <a:rPr sz="2000" dirty="0"/>
              <a:t> </a:t>
            </a:r>
            <a:r>
              <a:rPr sz="2000" dirty="0" err="1"/>
              <a:t>Krakowskiego</a:t>
            </a:r>
            <a:r>
              <a:rPr sz="2000" dirty="0"/>
              <a:t> w 2024 </a:t>
            </a:r>
            <a:r>
              <a:rPr sz="2000" dirty="0" err="1"/>
              <a:t>roku</a:t>
            </a:r>
            <a:endParaRPr sz="2000" dirty="0"/>
          </a:p>
        </p:txBody>
      </p:sp>
      <p:sp>
        <p:nvSpPr>
          <p:cNvPr id="14" name="Prostokąt"/>
          <p:cNvSpPr/>
          <p:nvPr/>
        </p:nvSpPr>
        <p:spPr>
          <a:xfrm>
            <a:off x="496552" y="3877558"/>
            <a:ext cx="8105581" cy="94398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15" name="Prostokąt 6"/>
          <p:cNvSpPr/>
          <p:nvPr/>
        </p:nvSpPr>
        <p:spPr>
          <a:xfrm>
            <a:off x="821081" y="4986492"/>
            <a:ext cx="7597680" cy="923330"/>
          </a:xfrm>
          <a:prstGeom prst="rect">
            <a:avLst/>
          </a:prstGeom>
          <a:solidFill>
            <a:schemeClr val="accent1">
              <a:satOff val="-4409"/>
              <a:lumOff val="-1050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5400" b="1" i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124 126 </a:t>
            </a:r>
            <a:r>
              <a:rPr dirty="0" err="1"/>
              <a:t>weryfikacji</a:t>
            </a:r>
            <a:endParaRPr dirty="0"/>
          </a:p>
        </p:txBody>
      </p:sp>
      <p:sp>
        <p:nvSpPr>
          <p:cNvPr id="16" name="Obsługa formalna dotycząca osób bezrobotnych i poszukujących pracy"/>
          <p:cNvSpPr txBox="1"/>
          <p:nvPr/>
        </p:nvSpPr>
        <p:spPr>
          <a:xfrm>
            <a:off x="496552" y="3907308"/>
            <a:ext cx="8105581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spcBef>
                <a:spcPts val="600"/>
              </a:spcBef>
              <a:defRPr sz="2400"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dirty="0" err="1"/>
              <a:t>Obsługa</a:t>
            </a:r>
            <a:r>
              <a:rPr dirty="0"/>
              <a:t> </a:t>
            </a:r>
            <a:r>
              <a:rPr dirty="0" err="1"/>
              <a:t>formalna</a:t>
            </a:r>
            <a:r>
              <a:rPr dirty="0"/>
              <a:t> </a:t>
            </a:r>
            <a:r>
              <a:rPr dirty="0" err="1"/>
              <a:t>dotycząca</a:t>
            </a:r>
            <a:r>
              <a:rPr dirty="0"/>
              <a:t> </a:t>
            </a:r>
            <a:r>
              <a:rPr dirty="0" err="1"/>
              <a:t>osób</a:t>
            </a:r>
            <a:br>
              <a:rPr dirty="0"/>
            </a:br>
            <a:r>
              <a:rPr dirty="0" err="1"/>
              <a:t>bezrobotnych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poszukujących</a:t>
            </a:r>
            <a:r>
              <a:rPr dirty="0"/>
              <a:t> </a:t>
            </a:r>
            <a:r>
              <a:rPr dirty="0" err="1"/>
              <a:t>pracy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" grpId="0" animBg="1"/>
      <p:bldP spid="15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rojekt bez nazwy-2.png" descr="Projekt bez nazwy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50" y="-1271655"/>
            <a:ext cx="3824411" cy="3824411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Prostokąt"/>
          <p:cNvSpPr/>
          <p:nvPr/>
        </p:nvSpPr>
        <p:spPr>
          <a:xfrm>
            <a:off x="966513" y="1235142"/>
            <a:ext cx="7733863" cy="48514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311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Klienci Urzędu Pracy Powiatu Krakowskiego"/>
          <p:cNvSpPr txBox="1"/>
          <p:nvPr/>
        </p:nvSpPr>
        <p:spPr>
          <a:xfrm>
            <a:off x="1035451" y="1222442"/>
            <a:ext cx="759598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600"/>
              </a:spcBef>
              <a:defRPr sz="24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algn="ctr"/>
            <a:r>
              <a:rPr dirty="0" err="1"/>
              <a:t>Klienci</a:t>
            </a:r>
            <a:r>
              <a:rPr dirty="0"/>
              <a:t> </a:t>
            </a:r>
            <a:r>
              <a:rPr dirty="0" err="1"/>
              <a:t>Urzędu</a:t>
            </a:r>
            <a:r>
              <a:rPr dirty="0"/>
              <a:t> </a:t>
            </a:r>
            <a:r>
              <a:rPr dirty="0" err="1"/>
              <a:t>Pracy</a:t>
            </a:r>
            <a:r>
              <a:rPr dirty="0"/>
              <a:t> </a:t>
            </a:r>
            <a:r>
              <a:rPr dirty="0" err="1"/>
              <a:t>Powiatu</a:t>
            </a:r>
            <a:r>
              <a:rPr dirty="0"/>
              <a:t> </a:t>
            </a:r>
            <a:r>
              <a:rPr dirty="0" err="1"/>
              <a:t>Krakowskiego</a:t>
            </a:r>
            <a:endParaRPr dirty="0"/>
          </a:p>
        </p:txBody>
      </p:sp>
      <p:pic>
        <p:nvPicPr>
          <p:cNvPr id="314" name="Projekt bez nazwy.png" descr="Projekt bez nazwy.png"/>
          <p:cNvPicPr>
            <a:picLocks noChangeAspect="1"/>
          </p:cNvPicPr>
          <p:nvPr/>
        </p:nvPicPr>
        <p:blipFill>
          <a:blip r:embed="rId3"/>
          <a:srcRect l="5803"/>
          <a:stretch>
            <a:fillRect/>
          </a:stretch>
        </p:blipFill>
        <p:spPr>
          <a:xfrm>
            <a:off x="6368647" y="-782048"/>
            <a:ext cx="2679923" cy="284502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8" name="Wykres 5"/>
          <p:cNvGraphicFramePr/>
          <p:nvPr>
            <p:extLst>
              <p:ext uri="{D42A27DB-BD31-4B8C-83A1-F6EECF244321}">
                <p14:modId xmlns:p14="http://schemas.microsoft.com/office/powerpoint/2010/main" val="1202288777"/>
              </p:ext>
            </p:extLst>
          </p:nvPr>
        </p:nvGraphicFramePr>
        <p:xfrm>
          <a:off x="745067" y="1925458"/>
          <a:ext cx="7955309" cy="4707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Projekt bez nazwy-2.png" descr="Projekt bez nazwy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50" y="-1078965"/>
            <a:ext cx="3824411" cy="3824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Projekt bez nazwy.png" descr="Projekt bez nazwy.png"/>
          <p:cNvPicPr>
            <a:picLocks noChangeAspect="1"/>
          </p:cNvPicPr>
          <p:nvPr/>
        </p:nvPicPr>
        <p:blipFill>
          <a:blip r:embed="rId3"/>
          <a:srcRect l="5803"/>
          <a:stretch>
            <a:fillRect/>
          </a:stretch>
        </p:blipFill>
        <p:spPr>
          <a:xfrm>
            <a:off x="6359888" y="-589359"/>
            <a:ext cx="2679923" cy="2845023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1" name="Prostokąt"/>
          <p:cNvSpPr/>
          <p:nvPr/>
        </p:nvSpPr>
        <p:spPr>
          <a:xfrm>
            <a:off x="2511494" y="2381956"/>
            <a:ext cx="4640933" cy="1235178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332" name="Finanse"/>
          <p:cNvSpPr txBox="1"/>
          <p:nvPr/>
        </p:nvSpPr>
        <p:spPr>
          <a:xfrm>
            <a:off x="3040982" y="2465201"/>
            <a:ext cx="3581957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600"/>
              </a:spcBef>
              <a:defRPr sz="64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dirty="0" err="1"/>
              <a:t>Finanse</a:t>
            </a:r>
            <a:endParaRPr dirty="0"/>
          </a:p>
        </p:txBody>
      </p:sp>
      <p:sp>
        <p:nvSpPr>
          <p:cNvPr id="8" name="Prostokąt"/>
          <p:cNvSpPr/>
          <p:nvPr/>
        </p:nvSpPr>
        <p:spPr>
          <a:xfrm rot="10800000">
            <a:off x="2799644" y="6416836"/>
            <a:ext cx="6344356" cy="44116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rostokąt"/>
          <p:cNvSpPr/>
          <p:nvPr/>
        </p:nvSpPr>
        <p:spPr>
          <a:xfrm>
            <a:off x="1792013" y="1279373"/>
            <a:ext cx="5669771" cy="48514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335" name="Projekt bez nazwy-2.png" descr="Projekt bez nazwy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50" y="-1271655"/>
            <a:ext cx="3824411" cy="3824411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37" name="Projekt bez nazwy.png" descr="Projekt bez nazwy.png"/>
          <p:cNvPicPr>
            <a:picLocks noChangeAspect="1"/>
          </p:cNvPicPr>
          <p:nvPr/>
        </p:nvPicPr>
        <p:blipFill>
          <a:blip r:embed="rId3"/>
          <a:srcRect l="5803"/>
          <a:stretch>
            <a:fillRect/>
          </a:stretch>
        </p:blipFill>
        <p:spPr>
          <a:xfrm>
            <a:off x="6368647" y="-782048"/>
            <a:ext cx="2679923" cy="284502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38" name="Tabela 1"/>
          <p:cNvGraphicFramePr/>
          <p:nvPr>
            <p:extLst>
              <p:ext uri="{D42A27DB-BD31-4B8C-83A1-F6EECF244321}">
                <p14:modId xmlns:p14="http://schemas.microsoft.com/office/powerpoint/2010/main" val="3701811825"/>
              </p:ext>
            </p:extLst>
          </p:nvPr>
        </p:nvGraphicFramePr>
        <p:xfrm>
          <a:off x="1042987" y="1894333"/>
          <a:ext cx="7056437" cy="434297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43055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09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779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latin typeface="Arial"/>
                          <a:ea typeface="Arial"/>
                          <a:cs typeface="Arial"/>
                          <a:sym typeface="Arial"/>
                        </a:rPr>
                        <a:t>Wydatki i podział wg funduszy i źródeł finansowania: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Wykonanie</a:t>
                      </a:r>
                      <a:r>
                        <a:rPr sz="19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9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za</a:t>
                      </a:r>
                      <a:r>
                        <a:rPr sz="19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9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rok</a:t>
                      </a:r>
                      <a:r>
                        <a:rPr sz="19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br>
                        <a:rPr lang="pl-PL" sz="1900" dirty="0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sz="19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2024</a:t>
                      </a:r>
                      <a:r>
                        <a:rPr lang="pl-PL" sz="1900" baseline="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9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(w </a:t>
                      </a:r>
                      <a:r>
                        <a:rPr sz="19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zł</a:t>
                      </a:r>
                      <a:r>
                        <a:rPr sz="19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79797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3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2100" b="1">
                          <a:solidFill>
                            <a:srgbClr val="000000"/>
                          </a:solidFill>
                          <a:effectLst>
                            <a:outerShdw blurRad="38100" dist="38100" dir="2700000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   </a:t>
                      </a:r>
                      <a:r>
                        <a:rPr>
                          <a:solidFill>
                            <a:srgbClr val="FFFFFF"/>
                          </a:solidFill>
                        </a:rPr>
                        <a:t>Fundusz Pracy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1">
                        <a:satOff val="-4409"/>
                        <a:lumOff val="-1050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100" b="1">
                          <a:solidFill>
                            <a:srgbClr val="FFFFFF"/>
                          </a:solidFill>
                          <a:effectLst>
                            <a:outerShdw blurRad="38100" dist="38100" dir="2700000" rotWithShape="0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Arial"/>
                          <a:cs typeface="Arial"/>
                          <a:sym typeface="Arial"/>
                        </a:rPr>
                        <a:t>44 893 080,50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797979"/>
                      </a:solidFill>
                    </a:lnR>
                    <a:lnT w="12700">
                      <a:solidFill>
                        <a:srgbClr val="797979"/>
                      </a:solidFill>
                    </a:lnT>
                    <a:lnB w="12700">
                      <a:solidFill>
                        <a:srgbClr val="797979"/>
                      </a:solidFill>
                    </a:lnB>
                    <a:solidFill>
                      <a:schemeClr val="accent1">
                        <a:satOff val="-4409"/>
                        <a:lumOff val="-1050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9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latin typeface="Arial"/>
                          <a:ea typeface="Arial"/>
                          <a:cs typeface="Arial"/>
                          <a:sym typeface="Arial"/>
                        </a:rPr>
                        <a:t>Aktywne Formy (FP)  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latin typeface="Arial"/>
                          <a:ea typeface="Arial"/>
                          <a:cs typeface="Arial"/>
                          <a:sym typeface="Arial"/>
                        </a:rPr>
                        <a:t>15 503 660,18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797979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76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latin typeface="Arial"/>
                          <a:ea typeface="Arial"/>
                          <a:cs typeface="Arial"/>
                          <a:sym typeface="Arial"/>
                        </a:rPr>
                        <a:t>Fundusze Europejskie dla Małopolski  (EFS) „QAktywności - Mocna Ekipa”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latin typeface="Arial"/>
                          <a:ea typeface="Arial"/>
                          <a:cs typeface="Arial"/>
                          <a:sym typeface="Arial"/>
                        </a:rPr>
                        <a:t>11 875 132,54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76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latin typeface="Arial"/>
                          <a:ea typeface="Arial"/>
                          <a:cs typeface="Arial"/>
                          <a:sym typeface="Arial"/>
                        </a:rPr>
                        <a:t>Rezerwa Funduszu Pracy (projekt pilotażowy „Ekspres Praca”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latin typeface="Arial"/>
                          <a:ea typeface="Arial"/>
                          <a:cs typeface="Arial"/>
                          <a:sym typeface="Arial"/>
                        </a:rPr>
                        <a:t>713 040,64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76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Krajowy</a:t>
                      </a:r>
                      <a:r>
                        <a:rPr sz="19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9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Fundusz</a:t>
                      </a:r>
                      <a:r>
                        <a:rPr sz="19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9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Szkoleniowy</a:t>
                      </a:r>
                      <a:r>
                        <a:rPr sz="19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9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wraz</a:t>
                      </a:r>
                      <a:r>
                        <a:rPr sz="19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br>
                        <a:rPr lang="pl-PL" sz="1900" dirty="0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sz="19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z </a:t>
                      </a:r>
                      <a:r>
                        <a:rPr sz="19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Rezerwą</a:t>
                      </a:r>
                      <a:r>
                        <a:rPr sz="19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latin typeface="Arial"/>
                          <a:ea typeface="Arial"/>
                          <a:cs typeface="Arial"/>
                          <a:sym typeface="Arial"/>
                        </a:rPr>
                        <a:t>2 429 841,25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69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latin typeface="Arial"/>
                          <a:ea typeface="Arial"/>
                          <a:cs typeface="Arial"/>
                          <a:sym typeface="Arial"/>
                        </a:rPr>
                        <a:t>Świadczenia obligatoryjne (FP)  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latin typeface="Arial"/>
                          <a:ea typeface="Arial"/>
                          <a:cs typeface="Arial"/>
                          <a:sym typeface="Arial"/>
                        </a:rPr>
                        <a:t>12 932 205,34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69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latin typeface="Arial"/>
                          <a:ea typeface="Arial"/>
                          <a:cs typeface="Arial"/>
                          <a:sym typeface="Arial"/>
                        </a:rPr>
                        <a:t>Pozostałe wydatki (FP)  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1 439 200,55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39" name="Dokonane wydatki w 2024 roku"/>
          <p:cNvSpPr txBox="1"/>
          <p:nvPr/>
        </p:nvSpPr>
        <p:spPr>
          <a:xfrm>
            <a:off x="1966094" y="1294109"/>
            <a:ext cx="5321608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600"/>
              </a:spcBef>
              <a:defRPr sz="24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dirty="0" err="1"/>
              <a:t>Dokonane</a:t>
            </a:r>
            <a:r>
              <a:rPr dirty="0"/>
              <a:t> </a:t>
            </a:r>
            <a:r>
              <a:rPr dirty="0" err="1"/>
              <a:t>wydatki</a:t>
            </a:r>
            <a:r>
              <a:rPr dirty="0"/>
              <a:t> w 2024 </a:t>
            </a:r>
            <a:r>
              <a:rPr dirty="0" err="1"/>
              <a:t>roku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Prostokąt"/>
          <p:cNvSpPr/>
          <p:nvPr/>
        </p:nvSpPr>
        <p:spPr>
          <a:xfrm>
            <a:off x="1595822" y="2157209"/>
            <a:ext cx="6166325" cy="193691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414" name="Działania aktywizacyjne"/>
          <p:cNvSpPr txBox="1"/>
          <p:nvPr/>
        </p:nvSpPr>
        <p:spPr>
          <a:xfrm>
            <a:off x="1990308" y="2198727"/>
            <a:ext cx="6560995" cy="207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600"/>
              </a:spcBef>
              <a:defRPr sz="55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dirty="0" err="1"/>
              <a:t>Działania</a:t>
            </a:r>
            <a:r>
              <a:rPr dirty="0"/>
              <a:t> </a:t>
            </a:r>
            <a:r>
              <a:rPr dirty="0" err="1"/>
              <a:t>aktywizacyjne</a:t>
            </a:r>
            <a:endParaRPr dirty="0"/>
          </a:p>
        </p:txBody>
      </p:sp>
      <p:pic>
        <p:nvPicPr>
          <p:cNvPr id="416" name="Projekt bez nazwy-2.png" descr="Projekt bez nazwy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50" y="-1078965"/>
            <a:ext cx="3824411" cy="3824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Projekt bez nazwy.png" descr="Projekt bez nazwy.png"/>
          <p:cNvPicPr>
            <a:picLocks noChangeAspect="1"/>
          </p:cNvPicPr>
          <p:nvPr/>
        </p:nvPicPr>
        <p:blipFill>
          <a:blip r:embed="rId3"/>
          <a:srcRect l="5803"/>
          <a:stretch>
            <a:fillRect/>
          </a:stretch>
        </p:blipFill>
        <p:spPr>
          <a:xfrm>
            <a:off x="6359888" y="-589359"/>
            <a:ext cx="2679923" cy="2845023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Prostokąt"/>
          <p:cNvSpPr/>
          <p:nvPr/>
        </p:nvSpPr>
        <p:spPr>
          <a:xfrm rot="10800000">
            <a:off x="2799644" y="6416836"/>
            <a:ext cx="6344356" cy="44116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Projekt bez nazwy-2.png" descr="Projekt bez nazwy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50" y="-1078965"/>
            <a:ext cx="3824411" cy="3824411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Prostokąt"/>
          <p:cNvSpPr/>
          <p:nvPr/>
        </p:nvSpPr>
        <p:spPr>
          <a:xfrm>
            <a:off x="1639955" y="1553655"/>
            <a:ext cx="6630588" cy="563518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423" name="Projekt bez nazwy.png" descr="Projekt bez nazwy.png"/>
          <p:cNvPicPr>
            <a:picLocks noChangeAspect="1"/>
          </p:cNvPicPr>
          <p:nvPr/>
        </p:nvPicPr>
        <p:blipFill>
          <a:blip r:embed="rId3"/>
          <a:srcRect l="5803"/>
          <a:stretch>
            <a:fillRect/>
          </a:stretch>
        </p:blipFill>
        <p:spPr>
          <a:xfrm>
            <a:off x="6359888" y="-589359"/>
            <a:ext cx="2679923" cy="2845023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25" name="Projekt bez nazwy-7.png" descr="Projekt bez nazwy-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750" y="2349449"/>
            <a:ext cx="2778102" cy="2778101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Prostokąt 2"/>
          <p:cNvSpPr/>
          <p:nvPr/>
        </p:nvSpPr>
        <p:spPr>
          <a:xfrm>
            <a:off x="2988861" y="2788451"/>
            <a:ext cx="5841242" cy="1938992"/>
          </a:xfrm>
          <a:prstGeom prst="rect">
            <a:avLst/>
          </a:prstGeom>
          <a:solidFill>
            <a:schemeClr val="accent1">
              <a:satOff val="-4409"/>
              <a:lumOff val="-1050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36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pl-PL" sz="2400" dirty="0"/>
              <a:t>548 n</a:t>
            </a:r>
            <a:r>
              <a:rPr sz="2400" dirty="0" err="1"/>
              <a:t>owych</a:t>
            </a:r>
            <a:r>
              <a:rPr sz="2400" dirty="0"/>
              <a:t> </a:t>
            </a:r>
            <a:r>
              <a:rPr lang="pl-PL" sz="2400" dirty="0"/>
              <a:t>podmiotów, w tym 382 przy wsparciu finansowym </a:t>
            </a:r>
            <a:br>
              <a:rPr lang="pl-PL" sz="2400" dirty="0"/>
            </a:br>
            <a:r>
              <a:rPr lang="pl-PL" sz="2400" dirty="0"/>
              <a:t>Urzędu z tytułu jednorazowych środków na podjęcie działalności gospodarczej </a:t>
            </a:r>
            <a:endParaRPr sz="2400" dirty="0"/>
          </a:p>
        </p:txBody>
      </p:sp>
      <p:sp>
        <p:nvSpPr>
          <p:cNvPr id="427" name="ROZWÓJ PRZEDSIĘBIORCZOŚCI 2024"/>
          <p:cNvSpPr txBox="1"/>
          <p:nvPr/>
        </p:nvSpPr>
        <p:spPr>
          <a:xfrm>
            <a:off x="1746668" y="1614564"/>
            <a:ext cx="661940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600"/>
              </a:spcBef>
              <a:defRPr sz="23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sz="2400" dirty="0"/>
              <a:t>ROZWÓJ PRZEDSIĘBIORCZOŚCI 2024</a:t>
            </a:r>
          </a:p>
        </p:txBody>
      </p:sp>
      <p:sp>
        <p:nvSpPr>
          <p:cNvPr id="10" name="Prostokąt"/>
          <p:cNvSpPr/>
          <p:nvPr/>
        </p:nvSpPr>
        <p:spPr>
          <a:xfrm rot="10800000">
            <a:off x="2799644" y="6416836"/>
            <a:ext cx="6344356" cy="44116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" grpId="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Projekt bez nazwy-2.png" descr="Projekt bez nazwy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50" y="-1015465"/>
            <a:ext cx="3824411" cy="3824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Projekt bez nazwy.png" descr="Projekt bez nazwy.png"/>
          <p:cNvPicPr>
            <a:picLocks noChangeAspect="1"/>
          </p:cNvPicPr>
          <p:nvPr/>
        </p:nvPicPr>
        <p:blipFill>
          <a:blip r:embed="rId3"/>
          <a:srcRect l="5803"/>
          <a:stretch>
            <a:fillRect/>
          </a:stretch>
        </p:blipFill>
        <p:spPr>
          <a:xfrm>
            <a:off x="6359888" y="-589359"/>
            <a:ext cx="2679923" cy="2845023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Prostokąt"/>
          <p:cNvSpPr/>
          <p:nvPr/>
        </p:nvSpPr>
        <p:spPr>
          <a:xfrm>
            <a:off x="1172040" y="1409700"/>
            <a:ext cx="6908193" cy="743744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433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aphicFrame>
        <p:nvGraphicFramePr>
          <p:cNvPr id="434" name="Tabela 1"/>
          <p:cNvGraphicFramePr/>
          <p:nvPr/>
        </p:nvGraphicFramePr>
        <p:xfrm>
          <a:off x="431801" y="2408065"/>
          <a:ext cx="8388671" cy="411298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516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28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7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97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74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43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84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Lp.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1">
                        <a:satOff val="-4409"/>
                        <a:lumOff val="-1050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Gmina działalności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1">
                        <a:satOff val="-4409"/>
                        <a:lumOff val="-1050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Ogółem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1">
                        <a:satOff val="-4409"/>
                        <a:lumOff val="-1050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Usługi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1">
                        <a:satOff val="-4409"/>
                        <a:lumOff val="-1050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Produkcja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99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1">
                        <a:satOff val="-4409"/>
                        <a:lumOff val="-1050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Handel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99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1">
                        <a:satOff val="-4409"/>
                        <a:lumOff val="-1050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0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1">
                        <a:lumOff val="2372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Skawina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70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65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0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1">
                        <a:lumOff val="2372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Krzeszowice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39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38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0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1">
                        <a:lumOff val="2372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Liszki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30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29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0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1">
                        <a:lumOff val="2372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Mogilany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30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30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0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1">
                        <a:lumOff val="2372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Kocmyrzów-Luborzyca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29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29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30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1">
                        <a:lumOff val="2372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Zabierzów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29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27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30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1">
                        <a:lumOff val="2372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Zielonki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24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22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30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1">
                        <a:lumOff val="2372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Świątniki Górne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30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1">
                        <a:lumOff val="2372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Wielka Wieś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30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1">
                        <a:lumOff val="2372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Słomniki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30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1">
                        <a:lumOff val="2372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Iwanowice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30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1">
                        <a:lumOff val="2372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Jerzmanowice-Przeginia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30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1">
                        <a:lumOff val="2372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Czernichów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14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30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14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1">
                        <a:lumOff val="2372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Michałowice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30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1">
                        <a:lumOff val="2372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Skała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30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1">
                        <a:lumOff val="2372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Sułoszowa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30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1">
                        <a:lumOff val="2372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Igołomia- Wawrzeńczyce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379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ŁĄCZNIE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1">
                        <a:satOff val="-4409"/>
                        <a:lumOff val="-1050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26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382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26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364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26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26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435" name="Podjęcia działalności 2024  wg gmin zamieszkania osób bezrobotnych"/>
          <p:cNvSpPr txBox="1"/>
          <p:nvPr/>
        </p:nvSpPr>
        <p:spPr>
          <a:xfrm>
            <a:off x="1393148" y="1414780"/>
            <a:ext cx="6257188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600"/>
              </a:spcBef>
              <a:defRPr sz="2100"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dirty="0" err="1"/>
              <a:t>Podjęcia</a:t>
            </a:r>
            <a:r>
              <a:rPr dirty="0"/>
              <a:t> </a:t>
            </a:r>
            <a:r>
              <a:rPr dirty="0" err="1"/>
              <a:t>działalności</a:t>
            </a:r>
            <a:r>
              <a:rPr dirty="0"/>
              <a:t> </a:t>
            </a:r>
            <a:r>
              <a:rPr lang="pl-PL" dirty="0"/>
              <a:t>w </a:t>
            </a:r>
            <a:r>
              <a:rPr dirty="0"/>
              <a:t>2024 </a:t>
            </a:r>
            <a:r>
              <a:rPr lang="pl-PL" dirty="0"/>
              <a:t>roku</a:t>
            </a:r>
            <a:br>
              <a:rPr dirty="0"/>
            </a:br>
            <a:r>
              <a:rPr dirty="0" err="1"/>
              <a:t>wg</a:t>
            </a:r>
            <a:r>
              <a:rPr dirty="0"/>
              <a:t> </a:t>
            </a:r>
            <a:r>
              <a:rPr dirty="0" err="1"/>
              <a:t>gmin</a:t>
            </a:r>
            <a:r>
              <a:rPr dirty="0"/>
              <a:t> </a:t>
            </a:r>
            <a:r>
              <a:rPr dirty="0" err="1"/>
              <a:t>zamieszkania</a:t>
            </a:r>
            <a:r>
              <a:rPr dirty="0"/>
              <a:t> </a:t>
            </a:r>
            <a:r>
              <a:rPr dirty="0" err="1"/>
              <a:t>osób</a:t>
            </a:r>
            <a:r>
              <a:rPr dirty="0"/>
              <a:t> </a:t>
            </a:r>
            <a:r>
              <a:rPr dirty="0" err="1"/>
              <a:t>bezrobotnych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Projekt bez nazwy-2.png" descr="Projekt bez nazwy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50" y="-1271655"/>
            <a:ext cx="3824411" cy="3824411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Prostokąt"/>
          <p:cNvSpPr/>
          <p:nvPr/>
        </p:nvSpPr>
        <p:spPr>
          <a:xfrm>
            <a:off x="1572172" y="1235403"/>
            <a:ext cx="5999656" cy="48549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318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19" name="Projekt bez nazwy.png" descr="Projekt bez nazwy.png"/>
          <p:cNvPicPr>
            <a:picLocks noChangeAspect="1"/>
          </p:cNvPicPr>
          <p:nvPr/>
        </p:nvPicPr>
        <p:blipFill>
          <a:blip r:embed="rId3"/>
          <a:srcRect l="5803"/>
          <a:stretch>
            <a:fillRect/>
          </a:stretch>
        </p:blipFill>
        <p:spPr>
          <a:xfrm>
            <a:off x="6368647" y="-782048"/>
            <a:ext cx="2679923" cy="2845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667" y="1865334"/>
            <a:ext cx="2240986" cy="1958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Picture 4" descr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8660" y="1871398"/>
            <a:ext cx="2263364" cy="1946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Picture 10" descr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7031" y="1871398"/>
            <a:ext cx="2211924" cy="1946494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Modernizacja Filii w Słomnikach"/>
          <p:cNvSpPr txBox="1"/>
          <p:nvPr/>
        </p:nvSpPr>
        <p:spPr>
          <a:xfrm>
            <a:off x="1815958" y="1247317"/>
            <a:ext cx="5512083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600"/>
              </a:spcBef>
              <a:defRPr sz="24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algn="ctr"/>
            <a:r>
              <a:rPr dirty="0" err="1"/>
              <a:t>Modernizacja</a:t>
            </a:r>
            <a:r>
              <a:rPr dirty="0"/>
              <a:t> </a:t>
            </a:r>
            <a:r>
              <a:rPr dirty="0" err="1"/>
              <a:t>Filii</a:t>
            </a:r>
            <a:r>
              <a:rPr dirty="0"/>
              <a:t> w </a:t>
            </a:r>
            <a:r>
              <a:rPr dirty="0" err="1"/>
              <a:t>Słomnikach</a:t>
            </a:r>
            <a:endParaRPr dirty="0"/>
          </a:p>
        </p:txBody>
      </p:sp>
      <p:pic>
        <p:nvPicPr>
          <p:cNvPr id="324" name="Picture 6" descr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162" y="3871307"/>
            <a:ext cx="3158197" cy="2106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Picture 4" descr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7868" y="3870831"/>
            <a:ext cx="3232314" cy="21074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Prostokąt"/>
          <p:cNvSpPr/>
          <p:nvPr/>
        </p:nvSpPr>
        <p:spPr>
          <a:xfrm>
            <a:off x="899318" y="1619062"/>
            <a:ext cx="6989764" cy="450744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438" name="Projekt bez nazwy-2.png" descr="Projekt bez nazwy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50" y="-1078965"/>
            <a:ext cx="3824411" cy="3824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Projekt bez nazwy.png" descr="Projekt bez nazwy.png"/>
          <p:cNvPicPr>
            <a:picLocks noChangeAspect="1"/>
          </p:cNvPicPr>
          <p:nvPr/>
        </p:nvPicPr>
        <p:blipFill>
          <a:blip r:embed="rId3"/>
          <a:srcRect l="5803"/>
          <a:stretch>
            <a:fillRect/>
          </a:stretch>
        </p:blipFill>
        <p:spPr>
          <a:xfrm>
            <a:off x="6359888" y="-589359"/>
            <a:ext cx="2679923" cy="2845023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2" name="Rozwój przedsiębiorczości w Małopolsce 2024"/>
          <p:cNvSpPr txBox="1"/>
          <p:nvPr/>
        </p:nvSpPr>
        <p:spPr>
          <a:xfrm>
            <a:off x="935242" y="1646228"/>
            <a:ext cx="6917917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600"/>
              </a:spcBef>
              <a:defRPr sz="21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algn="ctr"/>
            <a:r>
              <a:rPr dirty="0" err="1"/>
              <a:t>Rozwój</a:t>
            </a:r>
            <a:r>
              <a:rPr dirty="0"/>
              <a:t> </a:t>
            </a:r>
            <a:r>
              <a:rPr dirty="0" err="1"/>
              <a:t>przedsiębiorczości</a:t>
            </a:r>
            <a:r>
              <a:rPr dirty="0"/>
              <a:t> w </a:t>
            </a:r>
            <a:r>
              <a:rPr dirty="0" err="1"/>
              <a:t>Małopolsce</a:t>
            </a:r>
            <a:r>
              <a:rPr dirty="0"/>
              <a:t> 2024</a:t>
            </a:r>
          </a:p>
        </p:txBody>
      </p:sp>
      <p:sp>
        <p:nvSpPr>
          <p:cNvPr id="10" name="Prostokąt 7"/>
          <p:cNvSpPr txBox="1"/>
          <p:nvPr/>
        </p:nvSpPr>
        <p:spPr>
          <a:xfrm>
            <a:off x="-369538" y="2128379"/>
            <a:ext cx="8734076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(</a:t>
            </a:r>
            <a:r>
              <a:rPr lang="pl-PL" dirty="0"/>
              <a:t>Liczba udzielanych jednorazowych środków </a:t>
            </a:r>
            <a:br>
              <a:rPr lang="pl-PL" dirty="0"/>
            </a:br>
            <a:r>
              <a:rPr lang="pl-PL" dirty="0"/>
              <a:t>na rozpoczęcie działalności gospodarczej</a:t>
            </a:r>
            <a:r>
              <a:rPr dirty="0"/>
              <a:t>)</a:t>
            </a:r>
          </a:p>
        </p:txBody>
      </p:sp>
      <p:graphicFrame>
        <p:nvGraphicFramePr>
          <p:cNvPr id="11" name="Wykres 4"/>
          <p:cNvGraphicFramePr/>
          <p:nvPr>
            <p:extLst>
              <p:ext uri="{D42A27DB-BD31-4B8C-83A1-F6EECF244321}">
                <p14:modId xmlns:p14="http://schemas.microsoft.com/office/powerpoint/2010/main" val="1864848405"/>
              </p:ext>
            </p:extLst>
          </p:nvPr>
        </p:nvGraphicFramePr>
        <p:xfrm>
          <a:off x="652462" y="1704801"/>
          <a:ext cx="7712076" cy="4801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"/>
                                        <p:tgtEl>
                                          <p:spTgt spid="1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"/>
                                        <p:tgtEl>
                                          <p:spTgt spid="1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3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"/>
                                        <p:tgtEl>
                                          <p:spTgt spid="1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9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"/>
                                        <p:tgtEl>
                                          <p:spTgt spid="1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"/>
                                        <p:tgtEl>
                                          <p:spTgt spid="11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1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1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"/>
                                        <p:tgtEl>
                                          <p:spTgt spid="11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7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1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"/>
                                        <p:tgtEl>
                                          <p:spTgt spid="11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3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1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"/>
                                        <p:tgtEl>
                                          <p:spTgt spid="11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9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1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"/>
                                        <p:tgtEl>
                                          <p:spTgt spid="11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5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1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"/>
                                        <p:tgtEl>
                                          <p:spTgt spid="11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61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1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"/>
                                        <p:tgtEl>
                                          <p:spTgt spid="11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87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1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"/>
                                        <p:tgtEl>
                                          <p:spTgt spid="11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13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1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"/>
                                        <p:tgtEl>
                                          <p:spTgt spid="11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39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1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0"/>
                                        <p:tgtEl>
                                          <p:spTgt spid="11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65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1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"/>
                                        <p:tgtEl>
                                          <p:spTgt spid="11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91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11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"/>
                                        <p:tgtEl>
                                          <p:spTgt spid="11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17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11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10"/>
                                        <p:tgtEl>
                                          <p:spTgt spid="11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43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11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"/>
                                        <p:tgtEl>
                                          <p:spTgt spid="11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69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11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10"/>
                                        <p:tgtEl>
                                          <p:spTgt spid="11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95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11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10"/>
                                        <p:tgtEl>
                                          <p:spTgt spid="11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21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11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0"/>
                                        <p:tgtEl>
                                          <p:spTgt spid="11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47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11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10"/>
                                        <p:tgtEl>
                                          <p:spTgt spid="11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Chart bld="category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Projekt bez nazwy-2.png" descr="Projekt bez nazwy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50" y="-1078965"/>
            <a:ext cx="3824411" cy="3824411"/>
          </a:xfrm>
          <a:prstGeom prst="rect">
            <a:avLst/>
          </a:prstGeom>
          <a:ln w="12700">
            <a:miter lim="400000"/>
          </a:ln>
        </p:spPr>
      </p:pic>
      <p:sp>
        <p:nvSpPr>
          <p:cNvPr id="447" name="Prostokąt"/>
          <p:cNvSpPr/>
          <p:nvPr/>
        </p:nvSpPr>
        <p:spPr>
          <a:xfrm>
            <a:off x="1153133" y="1879601"/>
            <a:ext cx="7108369" cy="641616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448" name="Projekt bez nazwy.png" descr="Projekt bez nazwy.png"/>
          <p:cNvPicPr>
            <a:picLocks noChangeAspect="1"/>
          </p:cNvPicPr>
          <p:nvPr/>
        </p:nvPicPr>
        <p:blipFill>
          <a:blip r:embed="rId3"/>
          <a:srcRect l="5803"/>
          <a:stretch>
            <a:fillRect/>
          </a:stretch>
        </p:blipFill>
        <p:spPr>
          <a:xfrm>
            <a:off x="6359888" y="-589359"/>
            <a:ext cx="2679923" cy="2845023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50" name="Obraz 3" descr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596" y="2883846"/>
            <a:ext cx="3824408" cy="2868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Obraz 4" descr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150" y="2883846"/>
            <a:ext cx="3824411" cy="2868308"/>
          </a:xfrm>
          <a:prstGeom prst="rect">
            <a:avLst/>
          </a:prstGeom>
          <a:ln w="12700">
            <a:miter lim="400000"/>
          </a:ln>
        </p:spPr>
      </p:pic>
      <p:sp>
        <p:nvSpPr>
          <p:cNvPr id="452" name="Warsztaty „ABC Przedsiębiorczości”"/>
          <p:cNvSpPr txBox="1"/>
          <p:nvPr/>
        </p:nvSpPr>
        <p:spPr>
          <a:xfrm>
            <a:off x="1308141" y="1947175"/>
            <a:ext cx="6921123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600"/>
              </a:spcBef>
              <a:defRPr sz="27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algn="ctr"/>
            <a:r>
              <a:rPr dirty="0" err="1"/>
              <a:t>Warsztaty</a:t>
            </a:r>
            <a:r>
              <a:rPr dirty="0"/>
              <a:t> „ABC </a:t>
            </a:r>
            <a:r>
              <a:rPr dirty="0" err="1"/>
              <a:t>Przedsiębiorczości</a:t>
            </a:r>
            <a:r>
              <a:rPr dirty="0"/>
              <a:t>”</a:t>
            </a:r>
          </a:p>
        </p:txBody>
      </p:sp>
      <p:sp>
        <p:nvSpPr>
          <p:cNvPr id="9" name="Prostokąt"/>
          <p:cNvSpPr/>
          <p:nvPr/>
        </p:nvSpPr>
        <p:spPr>
          <a:xfrm rot="10800000">
            <a:off x="2799644" y="6416836"/>
            <a:ext cx="6344356" cy="44116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Prostokąt"/>
          <p:cNvSpPr/>
          <p:nvPr/>
        </p:nvSpPr>
        <p:spPr>
          <a:xfrm>
            <a:off x="1455279" y="1779196"/>
            <a:ext cx="6843762" cy="54864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455" name="Projekt bez nazwy.png" descr="Projekt bez nazwy.png"/>
          <p:cNvPicPr>
            <a:picLocks noChangeAspect="1"/>
          </p:cNvPicPr>
          <p:nvPr/>
        </p:nvPicPr>
        <p:blipFill>
          <a:blip r:embed="rId2"/>
          <a:srcRect l="5803"/>
          <a:stretch>
            <a:fillRect/>
          </a:stretch>
        </p:blipFill>
        <p:spPr>
          <a:xfrm>
            <a:off x="6359888" y="-589359"/>
            <a:ext cx="2679923" cy="2845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Projekt bez nazwy-2.png" descr="Projekt bez nazwy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50" y="-1078965"/>
            <a:ext cx="3824411" cy="3824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7" name="Obraz 8" descr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362" y="2704130"/>
            <a:ext cx="8227443" cy="2763391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9" name="Forum Podkrakowskiego Rynku Pracy"/>
          <p:cNvSpPr txBox="1"/>
          <p:nvPr/>
        </p:nvSpPr>
        <p:spPr>
          <a:xfrm>
            <a:off x="1579943" y="1779196"/>
            <a:ext cx="6869162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600"/>
              </a:spcBef>
              <a:defRPr sz="25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Forum Podkrakowskiego Rynku Pracy</a:t>
            </a:r>
          </a:p>
        </p:txBody>
      </p:sp>
      <p:sp>
        <p:nvSpPr>
          <p:cNvPr id="8" name="Prostokąt"/>
          <p:cNvSpPr/>
          <p:nvPr/>
        </p:nvSpPr>
        <p:spPr>
          <a:xfrm rot="10800000">
            <a:off x="2799644" y="6416836"/>
            <a:ext cx="6344356" cy="44116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Projekt bez nazwy-2.png" descr="Projekt bez nazwy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50" y="-1078965"/>
            <a:ext cx="3824411" cy="3824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2" name="Projekt bez nazwy.png" descr="Projekt bez nazwy.png"/>
          <p:cNvPicPr>
            <a:picLocks noChangeAspect="1"/>
          </p:cNvPicPr>
          <p:nvPr/>
        </p:nvPicPr>
        <p:blipFill>
          <a:blip r:embed="rId3"/>
          <a:srcRect l="5803"/>
          <a:stretch>
            <a:fillRect/>
          </a:stretch>
        </p:blipFill>
        <p:spPr>
          <a:xfrm>
            <a:off x="6359888" y="-589359"/>
            <a:ext cx="2679923" cy="2845023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4" name="pole tekstowe 1"/>
          <p:cNvSpPr txBox="1"/>
          <p:nvPr/>
        </p:nvSpPr>
        <p:spPr>
          <a:xfrm>
            <a:off x="325664" y="2305332"/>
            <a:ext cx="3898583" cy="959432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Doposażenie / wyposażenie miejsc pracy</a:t>
            </a:r>
            <a:endParaRPr sz="3200"/>
          </a:p>
          <a:p>
            <a:pPr algn="ctr">
              <a:defRPr sz="20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45 miejsc pracy</a:t>
            </a:r>
          </a:p>
        </p:txBody>
      </p:sp>
      <p:sp>
        <p:nvSpPr>
          <p:cNvPr id="465" name="Prostokąt 1"/>
          <p:cNvSpPr/>
          <p:nvPr/>
        </p:nvSpPr>
        <p:spPr>
          <a:xfrm>
            <a:off x="4817111" y="5418312"/>
            <a:ext cx="4176970" cy="617363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Dofinansowanie wynagrodzenia 50+</a:t>
            </a:r>
            <a:br/>
            <a:r>
              <a:t>6 miejsc pracy</a:t>
            </a:r>
          </a:p>
        </p:txBody>
      </p:sp>
      <p:sp>
        <p:nvSpPr>
          <p:cNvPr id="466" name="Prostokąt 2"/>
          <p:cNvSpPr/>
          <p:nvPr/>
        </p:nvSpPr>
        <p:spPr>
          <a:xfrm>
            <a:off x="2678337" y="4000750"/>
            <a:ext cx="3992622" cy="612141"/>
          </a:xfrm>
          <a:prstGeom prst="rect">
            <a:avLst/>
          </a:prstGeom>
          <a:solidFill>
            <a:schemeClr val="accent1">
              <a:satOff val="-4409"/>
              <a:lumOff val="-1050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9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190 miejsc pracy</a:t>
            </a:r>
          </a:p>
        </p:txBody>
      </p:sp>
      <p:sp>
        <p:nvSpPr>
          <p:cNvPr id="467" name="Prostokąt 3"/>
          <p:cNvSpPr/>
          <p:nvPr/>
        </p:nvSpPr>
        <p:spPr>
          <a:xfrm>
            <a:off x="186471" y="5348878"/>
            <a:ext cx="4176970" cy="617362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Refundacja składek ZUS</a:t>
            </a:r>
            <a:br/>
            <a:r>
              <a:t>8 miejsc pracy</a:t>
            </a:r>
          </a:p>
        </p:txBody>
      </p:sp>
      <p:sp>
        <p:nvSpPr>
          <p:cNvPr id="468" name="Prostokąt 4"/>
          <p:cNvSpPr/>
          <p:nvPr/>
        </p:nvSpPr>
        <p:spPr>
          <a:xfrm>
            <a:off x="5715644" y="2476367"/>
            <a:ext cx="3267424" cy="617362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Prace interwencyjne</a:t>
            </a:r>
            <a:br/>
            <a:r>
              <a:t>131 miejsca pracy</a:t>
            </a:r>
          </a:p>
        </p:txBody>
      </p:sp>
      <p:sp>
        <p:nvSpPr>
          <p:cNvPr id="469" name="Prostokąt"/>
          <p:cNvSpPr/>
          <p:nvPr/>
        </p:nvSpPr>
        <p:spPr>
          <a:xfrm>
            <a:off x="827943" y="1384300"/>
            <a:ext cx="7693410" cy="539714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470" name="POMOC PUBLICZNA DLA PRACODAWCÓW W 2024"/>
          <p:cNvSpPr txBox="1"/>
          <p:nvPr/>
        </p:nvSpPr>
        <p:spPr>
          <a:xfrm>
            <a:off x="1003050" y="1474445"/>
            <a:ext cx="7343196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600"/>
              </a:spcBef>
              <a:defRPr sz="21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POMOC PUBLICZNA DLA PRACODAWCÓW W 2024</a:t>
            </a:r>
          </a:p>
        </p:txBody>
      </p:sp>
      <p:sp>
        <p:nvSpPr>
          <p:cNvPr id="471" name="Strzałka"/>
          <p:cNvSpPr/>
          <p:nvPr/>
        </p:nvSpPr>
        <p:spPr>
          <a:xfrm rot="13032091">
            <a:off x="1618610" y="3388250"/>
            <a:ext cx="1028270" cy="549257"/>
          </a:xfrm>
          <a:prstGeom prst="rightArrow">
            <a:avLst>
              <a:gd name="adj1" fmla="val 33305"/>
              <a:gd name="adj2" fmla="val 87798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472" name="Strzałka"/>
          <p:cNvSpPr/>
          <p:nvPr/>
        </p:nvSpPr>
        <p:spPr>
          <a:xfrm rot="8525663">
            <a:off x="1507270" y="4657141"/>
            <a:ext cx="1028270" cy="549257"/>
          </a:xfrm>
          <a:prstGeom prst="rightArrow">
            <a:avLst>
              <a:gd name="adj1" fmla="val 33305"/>
              <a:gd name="adj2" fmla="val 87798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473" name="Strzałka"/>
          <p:cNvSpPr/>
          <p:nvPr/>
        </p:nvSpPr>
        <p:spPr>
          <a:xfrm rot="19344716">
            <a:off x="6681718" y="3337015"/>
            <a:ext cx="1028270" cy="549257"/>
          </a:xfrm>
          <a:prstGeom prst="rightArrow">
            <a:avLst>
              <a:gd name="adj1" fmla="val 33305"/>
              <a:gd name="adj2" fmla="val 87798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474" name="Strzałka"/>
          <p:cNvSpPr/>
          <p:nvPr/>
        </p:nvSpPr>
        <p:spPr>
          <a:xfrm rot="2480378">
            <a:off x="6722129" y="4655394"/>
            <a:ext cx="1028271" cy="549256"/>
          </a:xfrm>
          <a:prstGeom prst="rightArrow">
            <a:avLst>
              <a:gd name="adj1" fmla="val 33305"/>
              <a:gd name="adj2" fmla="val 87798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" grpId="1" animBg="1" advAuto="0"/>
      <p:bldP spid="465" grpId="3" animBg="1" advAuto="0"/>
      <p:bldP spid="467" grpId="4" animBg="1" advAuto="0"/>
      <p:bldP spid="468" grpId="2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Projekt bez nazwy.png" descr="Projekt bez nazwy.png"/>
          <p:cNvPicPr>
            <a:picLocks noChangeAspect="1"/>
          </p:cNvPicPr>
          <p:nvPr/>
        </p:nvPicPr>
        <p:blipFill>
          <a:blip r:embed="rId2"/>
          <a:srcRect l="5803"/>
          <a:stretch>
            <a:fillRect/>
          </a:stretch>
        </p:blipFill>
        <p:spPr>
          <a:xfrm>
            <a:off x="6359888" y="-589359"/>
            <a:ext cx="2679923" cy="2845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Projekt bez nazwy-2.png" descr="Projekt bez nazwy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50" y="-1078965"/>
            <a:ext cx="3824411" cy="3824411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Prostokąt"/>
          <p:cNvSpPr/>
          <p:nvPr/>
        </p:nvSpPr>
        <p:spPr>
          <a:xfrm>
            <a:off x="827943" y="1435014"/>
            <a:ext cx="7693410" cy="517762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/>
            <a:endParaRPr dirty="0"/>
          </a:p>
        </p:txBody>
      </p:sp>
      <p:sp>
        <p:nvSpPr>
          <p:cNvPr id="480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1" name="pole tekstowe 1"/>
          <p:cNvSpPr txBox="1"/>
          <p:nvPr/>
        </p:nvSpPr>
        <p:spPr>
          <a:xfrm>
            <a:off x="1006474" y="2324387"/>
            <a:ext cx="7453315" cy="792670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Roboty publiczne</a:t>
            </a:r>
            <a:br/>
            <a:r>
              <a:t>158 miejsc pracy</a:t>
            </a:r>
          </a:p>
        </p:txBody>
      </p:sp>
      <p:sp>
        <p:nvSpPr>
          <p:cNvPr id="482" name="Prostokąt 1"/>
          <p:cNvSpPr/>
          <p:nvPr/>
        </p:nvSpPr>
        <p:spPr>
          <a:xfrm>
            <a:off x="1978726" y="4144621"/>
            <a:ext cx="5186548" cy="751841"/>
          </a:xfrm>
          <a:prstGeom prst="rect">
            <a:avLst/>
          </a:prstGeom>
          <a:solidFill>
            <a:schemeClr val="accent1">
              <a:satOff val="-4409"/>
              <a:lumOff val="-1050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7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dirty="0"/>
              <a:t>210 </a:t>
            </a:r>
            <a:r>
              <a:rPr dirty="0" err="1"/>
              <a:t>miejsc</a:t>
            </a:r>
            <a:r>
              <a:rPr dirty="0"/>
              <a:t> </a:t>
            </a:r>
            <a:r>
              <a:rPr dirty="0" err="1"/>
              <a:t>pracy</a:t>
            </a:r>
            <a:endParaRPr dirty="0"/>
          </a:p>
        </p:txBody>
      </p:sp>
      <p:sp>
        <p:nvSpPr>
          <p:cNvPr id="483" name="Prostokąt 2"/>
          <p:cNvSpPr/>
          <p:nvPr/>
        </p:nvSpPr>
        <p:spPr>
          <a:xfrm>
            <a:off x="1006473" y="3220148"/>
            <a:ext cx="7453315" cy="792670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Prace</a:t>
            </a:r>
            <a:r>
              <a:rPr dirty="0"/>
              <a:t> </a:t>
            </a:r>
            <a:r>
              <a:rPr dirty="0" err="1"/>
              <a:t>społecznie</a:t>
            </a:r>
            <a:r>
              <a:rPr dirty="0"/>
              <a:t> </a:t>
            </a:r>
            <a:r>
              <a:rPr dirty="0" err="1"/>
              <a:t>użyteczne</a:t>
            </a:r>
            <a:r>
              <a:rPr dirty="0"/>
              <a:t> </a:t>
            </a:r>
            <a:br>
              <a:rPr dirty="0"/>
            </a:br>
            <a:r>
              <a:rPr dirty="0"/>
              <a:t>52 </a:t>
            </a:r>
            <a:r>
              <a:rPr dirty="0" err="1"/>
              <a:t>osoby</a:t>
            </a:r>
            <a:endParaRPr dirty="0"/>
          </a:p>
        </p:txBody>
      </p:sp>
      <p:sp>
        <p:nvSpPr>
          <p:cNvPr id="484" name="SOLIDARNOŚĆ I INTEGRACJA SPOŁECZNA 2024"/>
          <p:cNvSpPr txBox="1"/>
          <p:nvPr/>
        </p:nvSpPr>
        <p:spPr>
          <a:xfrm>
            <a:off x="1116386" y="1503737"/>
            <a:ext cx="7233492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600"/>
              </a:spcBef>
              <a:defRPr sz="21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SOLIDARNOŚĆ I INTEGRACJA SPOŁECZNA 2024</a:t>
            </a:r>
          </a:p>
        </p:txBody>
      </p:sp>
      <p:sp>
        <p:nvSpPr>
          <p:cNvPr id="11" name="Prostokąt"/>
          <p:cNvSpPr/>
          <p:nvPr/>
        </p:nvSpPr>
        <p:spPr>
          <a:xfrm rot="10800000">
            <a:off x="2799644" y="6416836"/>
            <a:ext cx="6344356" cy="44116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4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" grpId="1" animBg="1" advAuto="0"/>
      <p:bldP spid="482" grpId="3" animBg="1" advAuto="0"/>
      <p:bldP spid="483" grpId="2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Projekt bez nazwy.png" descr="Projekt bez nazwy.png"/>
          <p:cNvPicPr>
            <a:picLocks noChangeAspect="1"/>
          </p:cNvPicPr>
          <p:nvPr/>
        </p:nvPicPr>
        <p:blipFill>
          <a:blip r:embed="rId2"/>
          <a:srcRect l="5803"/>
          <a:stretch>
            <a:fillRect/>
          </a:stretch>
        </p:blipFill>
        <p:spPr>
          <a:xfrm>
            <a:off x="6359888" y="-589359"/>
            <a:ext cx="2679923" cy="2845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Projekt bez nazwy-2.png" descr="Projekt bez nazwy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50" y="-1078965"/>
            <a:ext cx="3824411" cy="3824411"/>
          </a:xfrm>
          <a:prstGeom prst="rect">
            <a:avLst/>
          </a:prstGeom>
          <a:ln w="12700">
            <a:miter lim="400000"/>
          </a:ln>
        </p:spPr>
      </p:pic>
      <p:sp>
        <p:nvSpPr>
          <p:cNvPr id="488" name="Prostokąt"/>
          <p:cNvSpPr/>
          <p:nvPr/>
        </p:nvSpPr>
        <p:spPr>
          <a:xfrm>
            <a:off x="827943" y="1371600"/>
            <a:ext cx="7693410" cy="4064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489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aphicFrame>
        <p:nvGraphicFramePr>
          <p:cNvPr id="490" name="Tabela 1"/>
          <p:cNvGraphicFramePr/>
          <p:nvPr>
            <p:extLst>
              <p:ext uri="{D42A27DB-BD31-4B8C-83A1-F6EECF244321}">
                <p14:modId xmlns:p14="http://schemas.microsoft.com/office/powerpoint/2010/main" val="1535991328"/>
              </p:ext>
            </p:extLst>
          </p:nvPr>
        </p:nvGraphicFramePr>
        <p:xfrm>
          <a:off x="530945" y="2035251"/>
          <a:ext cx="8208962" cy="453871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119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4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47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13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FFFFFF"/>
                          </a:solidFill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Organizator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1">
                        <a:satOff val="-4409"/>
                        <a:lumOff val="-1050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 err="1">
                          <a:solidFill>
                            <a:srgbClr val="FFFFFF"/>
                          </a:solidFill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Refundacje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 z </a:t>
                      </a:r>
                      <a:r>
                        <a:rPr sz="1200" dirty="0" err="1">
                          <a:solidFill>
                            <a:srgbClr val="FFFFFF"/>
                          </a:solidFill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tytułu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 </a:t>
                      </a:r>
                      <a:r>
                        <a:rPr sz="1200" dirty="0" err="1">
                          <a:solidFill>
                            <a:srgbClr val="FFFFFF"/>
                          </a:solidFill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robót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 </a:t>
                      </a:r>
                      <a:r>
                        <a:rPr sz="1200" dirty="0" err="1">
                          <a:solidFill>
                            <a:srgbClr val="FFFFFF"/>
                          </a:solidFill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publicznych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 </a:t>
                      </a:r>
                      <a:r>
                        <a:rPr sz="1200" dirty="0" err="1">
                          <a:solidFill>
                            <a:srgbClr val="FFFFFF"/>
                          </a:solidFill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wypłacone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 w 2024 </a:t>
                      </a:r>
                      <a:r>
                        <a:rPr sz="1200" dirty="0" err="1">
                          <a:solidFill>
                            <a:srgbClr val="FFFFFF"/>
                          </a:solidFill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roku</a:t>
                      </a:r>
                      <a:endParaRPr sz="1200" dirty="0">
                        <a:solidFill>
                          <a:srgbClr val="FFFFFF"/>
                        </a:solidFill>
                        <a:latin typeface="Arial Black"/>
                        <a:ea typeface="Arial Black"/>
                        <a:cs typeface="Arial Black"/>
                        <a:sym typeface="Arial Black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1">
                        <a:satOff val="-4409"/>
                        <a:lumOff val="-1050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FFFFFF"/>
                          </a:solidFill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Refundacje z tytułu prac społecznie użytecznych wypłacone w 2024 roku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1">
                        <a:satOff val="-4409"/>
                        <a:lumOff val="-1050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Gmina Jerzmanowice-Przeginia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296 300,65 zł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Gmina Skawina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287 662,44 zł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Gmina Słomniki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274 467,73 zł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Gmina Mogilany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222 983,91 zł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8 539,23 zł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Gmina Sułoszowa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225 193,24 zł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Gmina Świątniki Górne 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202 995,73 zł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Gmina Zabierzów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144 229,95 zł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21 086,28 zł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Gmina Krzeszowice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106 406,24 zł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23 011,50 zł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Gmina Czernichów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126 607,62 zł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Gmina Skała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99 717,87 zł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13 223,82 zł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8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Gmina Kocmyrzów-Luborzyca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98 226,13 zł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8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Gmina Iwanowice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77 102,93 zł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8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Gmina Zielonki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50 352,81 zł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1 171,20 zł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8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Gmina Liszki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49 260,40 zł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8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Gmina Wielka Wieś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22 460,76 zł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19 507,20 zł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8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Gmina Michałowice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31 389,61 zł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5 508,30 zł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8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SUMA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1">
                        <a:satOff val="-4409"/>
                        <a:lumOff val="-1050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2 511 932,91 zł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1">
                        <a:satOff val="-4409"/>
                        <a:lumOff val="-1050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92 047,53 </a:t>
                      </a:r>
                      <a:r>
                        <a:rPr sz="1400" dirty="0" err="1">
                          <a:solidFill>
                            <a:srgbClr val="FFFFFF"/>
                          </a:solidFill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zł</a:t>
                      </a:r>
                      <a:endParaRPr sz="1400" dirty="0">
                        <a:solidFill>
                          <a:srgbClr val="FFFFFF"/>
                        </a:solidFill>
                        <a:latin typeface="Arial Black"/>
                        <a:ea typeface="Arial Black"/>
                        <a:cs typeface="Arial Black"/>
                        <a:sym typeface="Arial Black"/>
                      </a:endParaRP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1">
                        <a:satOff val="-4409"/>
                        <a:lumOff val="-1050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491" name="SOLIDARNOŚĆ I INTEGRACJA SPOŁECZNA 2024"/>
          <p:cNvSpPr txBox="1"/>
          <p:nvPr/>
        </p:nvSpPr>
        <p:spPr>
          <a:xfrm>
            <a:off x="1181929" y="1377244"/>
            <a:ext cx="7161142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600"/>
              </a:spcBef>
              <a:defRPr sz="21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dirty="0"/>
              <a:t>SOLIDARNOŚĆ I INTEGRACJA SPOŁECZNA 2024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Prostokąt"/>
          <p:cNvSpPr/>
          <p:nvPr/>
        </p:nvSpPr>
        <p:spPr>
          <a:xfrm>
            <a:off x="1639955" y="1577045"/>
            <a:ext cx="6309161" cy="60467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504" name="Projekt bez nazwy.png" descr="Projekt bez nazwy.png"/>
          <p:cNvPicPr>
            <a:picLocks noChangeAspect="1"/>
          </p:cNvPicPr>
          <p:nvPr/>
        </p:nvPicPr>
        <p:blipFill>
          <a:blip r:embed="rId2"/>
          <a:srcRect l="5803"/>
          <a:stretch>
            <a:fillRect/>
          </a:stretch>
        </p:blipFill>
        <p:spPr>
          <a:xfrm>
            <a:off x="6359888" y="-589359"/>
            <a:ext cx="2679923" cy="2845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Projekt bez nazwy-2.png" descr="Projekt bez nazwy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50" y="-1078965"/>
            <a:ext cx="3824411" cy="3824411"/>
          </a:xfrm>
          <a:prstGeom prst="rect">
            <a:avLst/>
          </a:prstGeom>
          <a:ln w="12700">
            <a:miter lim="400000"/>
          </a:ln>
        </p:spPr>
      </p:pic>
      <p:sp>
        <p:nvSpPr>
          <p:cNvPr id="507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8" name="ROZWÓJ ZASOBÓW LUDZKICH 2024"/>
          <p:cNvSpPr txBox="1"/>
          <p:nvPr/>
        </p:nvSpPr>
        <p:spPr>
          <a:xfrm>
            <a:off x="1700939" y="1671175"/>
            <a:ext cx="6187193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600"/>
              </a:spcBef>
              <a:defRPr sz="24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ROZWÓJ ZASOBÓW LUDZKICH 2024</a:t>
            </a:r>
          </a:p>
        </p:txBody>
      </p:sp>
      <p:sp>
        <p:nvSpPr>
          <p:cNvPr id="509" name="pole tekstowe 8"/>
          <p:cNvSpPr txBox="1"/>
          <p:nvPr/>
        </p:nvSpPr>
        <p:spPr>
          <a:xfrm>
            <a:off x="455283" y="3316738"/>
            <a:ext cx="3493633" cy="739141"/>
          </a:xfrm>
          <a:prstGeom prst="rect">
            <a:avLst/>
          </a:prstGeom>
          <a:solidFill>
            <a:schemeClr val="accent1">
              <a:satOff val="-4409"/>
              <a:lumOff val="-1050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1 185 osób</a:t>
            </a:r>
          </a:p>
        </p:txBody>
      </p:sp>
      <p:sp>
        <p:nvSpPr>
          <p:cNvPr id="510" name="pole tekstowe 8"/>
          <p:cNvSpPr txBox="1"/>
          <p:nvPr/>
        </p:nvSpPr>
        <p:spPr>
          <a:xfrm>
            <a:off x="5188022" y="2473731"/>
            <a:ext cx="3824411" cy="486208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Staż - 613 osób</a:t>
            </a:r>
          </a:p>
        </p:txBody>
      </p:sp>
      <p:sp>
        <p:nvSpPr>
          <p:cNvPr id="511" name="pole tekstowe 8"/>
          <p:cNvSpPr txBox="1"/>
          <p:nvPr/>
        </p:nvSpPr>
        <p:spPr>
          <a:xfrm>
            <a:off x="5188022" y="3492816"/>
            <a:ext cx="3824411" cy="486208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Szkolenia</a:t>
            </a:r>
            <a:r>
              <a:rPr dirty="0"/>
              <a:t> - 540 </a:t>
            </a:r>
            <a:r>
              <a:rPr dirty="0" err="1"/>
              <a:t>osób</a:t>
            </a:r>
            <a:endParaRPr dirty="0"/>
          </a:p>
        </p:txBody>
      </p:sp>
      <p:sp>
        <p:nvSpPr>
          <p:cNvPr id="512" name="pole tekstowe 8"/>
          <p:cNvSpPr txBox="1"/>
          <p:nvPr/>
        </p:nvSpPr>
        <p:spPr>
          <a:xfrm>
            <a:off x="4962584" y="4226707"/>
            <a:ext cx="4097488" cy="892608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Studia</a:t>
            </a:r>
            <a:r>
              <a:rPr dirty="0"/>
              <a:t> </a:t>
            </a:r>
            <a:r>
              <a:rPr dirty="0" err="1"/>
              <a:t>podyplomowe</a:t>
            </a:r>
            <a:r>
              <a:rPr dirty="0"/>
              <a:t>  32 </a:t>
            </a:r>
            <a:r>
              <a:rPr dirty="0" err="1"/>
              <a:t>osoby</a:t>
            </a:r>
            <a:endParaRPr dirty="0"/>
          </a:p>
        </p:txBody>
      </p:sp>
      <p:sp>
        <p:nvSpPr>
          <p:cNvPr id="513" name="Strzałka"/>
          <p:cNvSpPr/>
          <p:nvPr/>
        </p:nvSpPr>
        <p:spPr>
          <a:xfrm rot="19913580">
            <a:off x="4185376" y="2769593"/>
            <a:ext cx="814678" cy="528099"/>
          </a:xfrm>
          <a:prstGeom prst="rightArrow">
            <a:avLst>
              <a:gd name="adj1" fmla="val 33305"/>
              <a:gd name="adj2" fmla="val 87798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514" name="Strzałka"/>
          <p:cNvSpPr/>
          <p:nvPr/>
        </p:nvSpPr>
        <p:spPr>
          <a:xfrm rot="1841526">
            <a:off x="4012422" y="4188211"/>
            <a:ext cx="814678" cy="528098"/>
          </a:xfrm>
          <a:prstGeom prst="rightArrow">
            <a:avLst>
              <a:gd name="adj1" fmla="val 33305"/>
              <a:gd name="adj2" fmla="val 87798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515" name="Strzałka"/>
          <p:cNvSpPr/>
          <p:nvPr/>
        </p:nvSpPr>
        <p:spPr>
          <a:xfrm rot="70413">
            <a:off x="4190437" y="3473024"/>
            <a:ext cx="814678" cy="528099"/>
          </a:xfrm>
          <a:prstGeom prst="rightArrow">
            <a:avLst>
              <a:gd name="adj1" fmla="val 33305"/>
              <a:gd name="adj2" fmla="val 87798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15" name="Prostokąt"/>
          <p:cNvSpPr/>
          <p:nvPr/>
        </p:nvSpPr>
        <p:spPr>
          <a:xfrm rot="10800000">
            <a:off x="2799644" y="6416836"/>
            <a:ext cx="6344356" cy="44116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0" grpId="1" animBg="1" advAuto="0"/>
      <p:bldP spid="511" grpId="2" animBg="1" advAuto="0"/>
      <p:bldP spid="512" grpId="3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Prostokąt"/>
          <p:cNvSpPr/>
          <p:nvPr/>
        </p:nvSpPr>
        <p:spPr>
          <a:xfrm>
            <a:off x="1168400" y="1490980"/>
            <a:ext cx="7023634" cy="44704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518" name="Projekt bez nazwy.png" descr="Projekt bez nazwy.png"/>
          <p:cNvPicPr>
            <a:picLocks noChangeAspect="1"/>
          </p:cNvPicPr>
          <p:nvPr/>
        </p:nvPicPr>
        <p:blipFill>
          <a:blip r:embed="rId2"/>
          <a:srcRect l="5803"/>
          <a:stretch>
            <a:fillRect/>
          </a:stretch>
        </p:blipFill>
        <p:spPr>
          <a:xfrm>
            <a:off x="6359888" y="-589359"/>
            <a:ext cx="2679923" cy="2845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Projekt bez nazwy-2.png" descr="Projekt bez nazwy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50" y="-1078965"/>
            <a:ext cx="3824411" cy="3824411"/>
          </a:xfrm>
          <a:prstGeom prst="rect">
            <a:avLst/>
          </a:prstGeom>
          <a:ln w="12700">
            <a:miter lim="400000"/>
          </a:ln>
        </p:spPr>
      </p:pic>
      <p:sp>
        <p:nvSpPr>
          <p:cNvPr id="520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2" name="Prostokąt 7"/>
          <p:cNvSpPr txBox="1"/>
          <p:nvPr/>
        </p:nvSpPr>
        <p:spPr>
          <a:xfrm>
            <a:off x="0" y="1984474"/>
            <a:ext cx="8734076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(</a:t>
            </a:r>
            <a:r>
              <a:rPr lang="pl-PL" dirty="0"/>
              <a:t>Liczba udzielanej pomocy w zakresie organizacji</a:t>
            </a:r>
            <a:br>
              <a:rPr lang="pl-PL" dirty="0"/>
            </a:br>
            <a:r>
              <a:rPr dirty="0" err="1"/>
              <a:t>staż</a:t>
            </a:r>
            <a:r>
              <a:rPr lang="pl-PL" dirty="0"/>
              <a:t>y</a:t>
            </a:r>
            <a:r>
              <a:rPr dirty="0"/>
              <a:t>, </a:t>
            </a:r>
            <a:r>
              <a:rPr dirty="0" err="1"/>
              <a:t>szkole</a:t>
            </a:r>
            <a:r>
              <a:rPr lang="pl-PL" dirty="0"/>
              <a:t>ń oraz finasowania</a:t>
            </a:r>
            <a:r>
              <a:rPr dirty="0"/>
              <a:t> </a:t>
            </a:r>
            <a:r>
              <a:rPr dirty="0" err="1"/>
              <a:t>studi</a:t>
            </a:r>
            <a:r>
              <a:rPr lang="pl-PL" dirty="0"/>
              <a:t>ów</a:t>
            </a:r>
            <a:r>
              <a:rPr dirty="0"/>
              <a:t> </a:t>
            </a:r>
            <a:r>
              <a:rPr dirty="0" err="1"/>
              <a:t>podyplomow</a:t>
            </a:r>
            <a:r>
              <a:rPr lang="pl-PL" dirty="0" err="1"/>
              <a:t>ych</a:t>
            </a:r>
            <a:r>
              <a:rPr dirty="0"/>
              <a:t>)</a:t>
            </a:r>
          </a:p>
        </p:txBody>
      </p:sp>
      <p:sp>
        <p:nvSpPr>
          <p:cNvPr id="523" name="Rozwój zasobów ludzkich w Małopolsce 2024"/>
          <p:cNvSpPr txBox="1"/>
          <p:nvPr/>
        </p:nvSpPr>
        <p:spPr>
          <a:xfrm>
            <a:off x="1282350" y="1478280"/>
            <a:ext cx="6795733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600"/>
              </a:spcBef>
              <a:defRPr sz="21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Rozwój zasobów ludzkich w Małopolsce 2024 </a:t>
            </a:r>
          </a:p>
        </p:txBody>
      </p:sp>
      <p:graphicFrame>
        <p:nvGraphicFramePr>
          <p:cNvPr id="11" name="Wykres 4"/>
          <p:cNvGraphicFramePr/>
          <p:nvPr>
            <p:extLst>
              <p:ext uri="{D42A27DB-BD31-4B8C-83A1-F6EECF244321}">
                <p14:modId xmlns:p14="http://schemas.microsoft.com/office/powerpoint/2010/main" val="645919522"/>
              </p:ext>
            </p:extLst>
          </p:nvPr>
        </p:nvGraphicFramePr>
        <p:xfrm>
          <a:off x="715962" y="1971774"/>
          <a:ext cx="7712076" cy="4499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"/>
                                        <p:tgtEl>
                                          <p:spTgt spid="1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"/>
                                        <p:tgtEl>
                                          <p:spTgt spid="1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3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"/>
                                        <p:tgtEl>
                                          <p:spTgt spid="1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9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"/>
                                        <p:tgtEl>
                                          <p:spTgt spid="1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"/>
                                        <p:tgtEl>
                                          <p:spTgt spid="11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1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1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"/>
                                        <p:tgtEl>
                                          <p:spTgt spid="11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7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1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"/>
                                        <p:tgtEl>
                                          <p:spTgt spid="11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3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1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"/>
                                        <p:tgtEl>
                                          <p:spTgt spid="11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9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1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"/>
                                        <p:tgtEl>
                                          <p:spTgt spid="11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5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1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"/>
                                        <p:tgtEl>
                                          <p:spTgt spid="11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61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1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"/>
                                        <p:tgtEl>
                                          <p:spTgt spid="11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87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1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"/>
                                        <p:tgtEl>
                                          <p:spTgt spid="11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13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1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"/>
                                        <p:tgtEl>
                                          <p:spTgt spid="11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39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1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0"/>
                                        <p:tgtEl>
                                          <p:spTgt spid="11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65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1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"/>
                                        <p:tgtEl>
                                          <p:spTgt spid="11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91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11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"/>
                                        <p:tgtEl>
                                          <p:spTgt spid="11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17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11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10"/>
                                        <p:tgtEl>
                                          <p:spTgt spid="11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43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11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"/>
                                        <p:tgtEl>
                                          <p:spTgt spid="11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69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11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10"/>
                                        <p:tgtEl>
                                          <p:spTgt spid="11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95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11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10"/>
                                        <p:tgtEl>
                                          <p:spTgt spid="11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21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11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0"/>
                                        <p:tgtEl>
                                          <p:spTgt spid="11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47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11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10"/>
                                        <p:tgtEl>
                                          <p:spTgt spid="11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Chart bld="category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Prostokąt"/>
          <p:cNvSpPr/>
          <p:nvPr/>
        </p:nvSpPr>
        <p:spPr>
          <a:xfrm>
            <a:off x="952500" y="1417073"/>
            <a:ext cx="7239000" cy="46182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528" name="Projekt bez nazwy.png" descr="Projekt bez nazwy.png"/>
          <p:cNvPicPr>
            <a:picLocks noChangeAspect="1"/>
          </p:cNvPicPr>
          <p:nvPr/>
        </p:nvPicPr>
        <p:blipFill>
          <a:blip r:embed="rId2"/>
          <a:srcRect l="5803"/>
          <a:stretch>
            <a:fillRect/>
          </a:stretch>
        </p:blipFill>
        <p:spPr>
          <a:xfrm>
            <a:off x="6359888" y="-589359"/>
            <a:ext cx="2679923" cy="2845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29" name="Projekt bez nazwy-2.png" descr="Projekt bez nazwy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50" y="-1078965"/>
            <a:ext cx="3824411" cy="3824411"/>
          </a:xfrm>
          <a:prstGeom prst="rect">
            <a:avLst/>
          </a:prstGeom>
          <a:ln w="12700">
            <a:miter lim="400000"/>
          </a:ln>
        </p:spPr>
      </p:pic>
      <p:sp>
        <p:nvSpPr>
          <p:cNvPr id="531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2" name="WZMACNIANIE MOBILNOŚCI ZAWODOWEJ 2024"/>
          <p:cNvSpPr txBox="1"/>
          <p:nvPr/>
        </p:nvSpPr>
        <p:spPr>
          <a:xfrm>
            <a:off x="1014283" y="1460825"/>
            <a:ext cx="7184016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600"/>
              </a:spcBef>
              <a:defRPr sz="21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dirty="0"/>
              <a:t>WZMACNIANIE MOBILNOŚCI ZAWODOWEJ 2024</a:t>
            </a:r>
          </a:p>
        </p:txBody>
      </p:sp>
      <p:sp>
        <p:nvSpPr>
          <p:cNvPr id="533" name="pole tekstowe 8"/>
          <p:cNvSpPr txBox="1"/>
          <p:nvPr/>
        </p:nvSpPr>
        <p:spPr>
          <a:xfrm>
            <a:off x="2855583" y="3437388"/>
            <a:ext cx="3639345" cy="695876"/>
          </a:xfrm>
          <a:prstGeom prst="rect">
            <a:avLst/>
          </a:prstGeom>
          <a:solidFill>
            <a:schemeClr val="accent1">
              <a:satOff val="-4409"/>
              <a:lumOff val="-1050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3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236 osób</a:t>
            </a:r>
          </a:p>
        </p:txBody>
      </p:sp>
      <p:sp>
        <p:nvSpPr>
          <p:cNvPr id="534" name="pole tekstowe 8"/>
          <p:cNvSpPr txBox="1"/>
          <p:nvPr/>
        </p:nvSpPr>
        <p:spPr>
          <a:xfrm>
            <a:off x="577922" y="2259238"/>
            <a:ext cx="3824411" cy="892608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8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Bon na zasiedlenie</a:t>
            </a:r>
            <a:br/>
            <a:r>
              <a:t>23 osoby</a:t>
            </a:r>
          </a:p>
        </p:txBody>
      </p:sp>
      <p:sp>
        <p:nvSpPr>
          <p:cNvPr id="535" name="pole tekstowe 8"/>
          <p:cNvSpPr txBox="1"/>
          <p:nvPr/>
        </p:nvSpPr>
        <p:spPr>
          <a:xfrm>
            <a:off x="5149922" y="2259238"/>
            <a:ext cx="3824411" cy="892608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8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Zwrot</a:t>
            </a:r>
            <a:r>
              <a:rPr dirty="0"/>
              <a:t> </a:t>
            </a:r>
            <a:r>
              <a:rPr dirty="0" err="1"/>
              <a:t>kosztów</a:t>
            </a:r>
            <a:r>
              <a:rPr dirty="0"/>
              <a:t> </a:t>
            </a:r>
            <a:r>
              <a:rPr dirty="0" err="1"/>
              <a:t>opieki</a:t>
            </a:r>
            <a:br>
              <a:rPr dirty="0"/>
            </a:br>
            <a:r>
              <a:rPr dirty="0"/>
              <a:t>21 </a:t>
            </a:r>
            <a:r>
              <a:rPr dirty="0" err="1"/>
              <a:t>osób</a:t>
            </a:r>
            <a:endParaRPr dirty="0"/>
          </a:p>
        </p:txBody>
      </p:sp>
      <p:sp>
        <p:nvSpPr>
          <p:cNvPr id="536" name="pole tekstowe 8"/>
          <p:cNvSpPr txBox="1"/>
          <p:nvPr/>
        </p:nvSpPr>
        <p:spPr>
          <a:xfrm>
            <a:off x="362750" y="4418806"/>
            <a:ext cx="3824411" cy="892607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8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Badania</a:t>
            </a:r>
            <a:r>
              <a:rPr dirty="0"/>
              <a:t> </a:t>
            </a:r>
            <a:r>
              <a:rPr dirty="0" err="1"/>
              <a:t>lekarskie</a:t>
            </a:r>
            <a:endParaRPr dirty="0"/>
          </a:p>
          <a:p>
            <a:pPr algn="ctr">
              <a:defRPr sz="28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138 </a:t>
            </a:r>
            <a:r>
              <a:rPr dirty="0" err="1"/>
              <a:t>osób</a:t>
            </a:r>
            <a:endParaRPr dirty="0"/>
          </a:p>
        </p:txBody>
      </p:sp>
      <p:sp>
        <p:nvSpPr>
          <p:cNvPr id="537" name="pole tekstowe 8"/>
          <p:cNvSpPr txBox="1"/>
          <p:nvPr/>
        </p:nvSpPr>
        <p:spPr>
          <a:xfrm>
            <a:off x="4617250" y="4418806"/>
            <a:ext cx="4477915" cy="892607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8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Zwrot</a:t>
            </a:r>
            <a:r>
              <a:rPr dirty="0"/>
              <a:t> </a:t>
            </a:r>
            <a:r>
              <a:rPr dirty="0" err="1"/>
              <a:t>kosztów</a:t>
            </a:r>
            <a:r>
              <a:rPr dirty="0"/>
              <a:t> </a:t>
            </a:r>
            <a:r>
              <a:rPr dirty="0" err="1"/>
              <a:t>dojazdu</a:t>
            </a:r>
            <a:br>
              <a:rPr dirty="0"/>
            </a:br>
            <a:r>
              <a:rPr dirty="0"/>
              <a:t>54 </a:t>
            </a:r>
            <a:r>
              <a:rPr dirty="0" err="1"/>
              <a:t>osoby</a:t>
            </a:r>
            <a:endParaRPr dirty="0"/>
          </a:p>
        </p:txBody>
      </p:sp>
      <p:sp>
        <p:nvSpPr>
          <p:cNvPr id="13" name="Prostokąt"/>
          <p:cNvSpPr/>
          <p:nvPr/>
        </p:nvSpPr>
        <p:spPr>
          <a:xfrm rot="10800000">
            <a:off x="2799644" y="6416836"/>
            <a:ext cx="6344356" cy="44116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" grpId="1" animBg="1" advAuto="0"/>
      <p:bldP spid="535" grpId="3" animBg="1" advAuto="0"/>
      <p:bldP spid="536" grpId="2" animBg="1" advAuto="0"/>
      <p:bldP spid="537" grpId="4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Prostokąt"/>
          <p:cNvSpPr/>
          <p:nvPr/>
        </p:nvSpPr>
        <p:spPr>
          <a:xfrm>
            <a:off x="2413631" y="1632500"/>
            <a:ext cx="5201960" cy="736803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540" name="Projekt bez nazwy.png" descr="Projekt bez nazwy.png"/>
          <p:cNvPicPr>
            <a:picLocks noChangeAspect="1"/>
          </p:cNvPicPr>
          <p:nvPr/>
        </p:nvPicPr>
        <p:blipFill>
          <a:blip r:embed="rId2"/>
          <a:srcRect l="5803"/>
          <a:stretch>
            <a:fillRect/>
          </a:stretch>
        </p:blipFill>
        <p:spPr>
          <a:xfrm>
            <a:off x="6359888" y="-589359"/>
            <a:ext cx="2679923" cy="2845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41" name="Projekt bez nazwy-2.png" descr="Projekt bez nazwy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50" y="-1078965"/>
            <a:ext cx="3824411" cy="3824411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4" name="Prostokąt 5"/>
          <p:cNvSpPr txBox="1"/>
          <p:nvPr/>
        </p:nvSpPr>
        <p:spPr>
          <a:xfrm>
            <a:off x="508074" y="2465854"/>
            <a:ext cx="873407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400" dirty="0" err="1"/>
              <a:t>indywidualne</a:t>
            </a:r>
            <a:r>
              <a:rPr sz="2400" dirty="0"/>
              <a:t> </a:t>
            </a:r>
            <a:r>
              <a:rPr sz="2400" dirty="0" err="1"/>
              <a:t>i</a:t>
            </a:r>
            <a:r>
              <a:rPr sz="2400" dirty="0"/>
              <a:t> </a:t>
            </a:r>
            <a:r>
              <a:rPr sz="2400" dirty="0" err="1"/>
              <a:t>grupowe</a:t>
            </a:r>
            <a:endParaRPr sz="2400" dirty="0"/>
          </a:p>
        </p:txBody>
      </p:sp>
      <p:sp>
        <p:nvSpPr>
          <p:cNvPr id="545" name="Poradnictwo zawodowe"/>
          <p:cNvSpPr txBox="1"/>
          <p:nvPr/>
        </p:nvSpPr>
        <p:spPr>
          <a:xfrm>
            <a:off x="2603196" y="1757162"/>
            <a:ext cx="5337448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600"/>
              </a:spcBef>
              <a:defRPr sz="29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Poradnictwo zawodowe</a:t>
            </a:r>
          </a:p>
        </p:txBody>
      </p:sp>
      <p:sp>
        <p:nvSpPr>
          <p:cNvPr id="546" name="pole tekstowe 8"/>
          <p:cNvSpPr txBox="1"/>
          <p:nvPr/>
        </p:nvSpPr>
        <p:spPr>
          <a:xfrm>
            <a:off x="2251104" y="3206205"/>
            <a:ext cx="5527013" cy="916941"/>
          </a:xfrm>
          <a:prstGeom prst="rect">
            <a:avLst/>
          </a:prstGeom>
          <a:solidFill>
            <a:schemeClr val="accent1">
              <a:satOff val="-4409"/>
              <a:lumOff val="-1050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6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sz="5400" dirty="0"/>
              <a:t>11 041 </a:t>
            </a:r>
            <a:r>
              <a:rPr sz="5400" dirty="0" err="1"/>
              <a:t>usług</a:t>
            </a:r>
            <a:endParaRPr sz="5400" dirty="0"/>
          </a:p>
        </p:txBody>
      </p:sp>
      <p:sp>
        <p:nvSpPr>
          <p:cNvPr id="10" name="Prostokąt"/>
          <p:cNvSpPr/>
          <p:nvPr/>
        </p:nvSpPr>
        <p:spPr>
          <a:xfrm rot="10800000">
            <a:off x="2799644" y="6416836"/>
            <a:ext cx="6344356" cy="44116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Projekt bez nazwy-2.png" descr="Projekt bez nazwy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50" y="-1142465"/>
            <a:ext cx="3824411" cy="3824411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Prostokąt"/>
          <p:cNvSpPr/>
          <p:nvPr/>
        </p:nvSpPr>
        <p:spPr>
          <a:xfrm>
            <a:off x="482600" y="1279276"/>
            <a:ext cx="8403283" cy="764013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699" name="Projekt bez nazwy.png" descr="Projekt bez nazwy.png"/>
          <p:cNvPicPr>
            <a:picLocks noChangeAspect="1"/>
          </p:cNvPicPr>
          <p:nvPr/>
        </p:nvPicPr>
        <p:blipFill>
          <a:blip r:embed="rId3"/>
          <a:srcRect l="5803"/>
          <a:stretch>
            <a:fillRect/>
          </a:stretch>
        </p:blipFill>
        <p:spPr>
          <a:xfrm>
            <a:off x="6359888" y="-678259"/>
            <a:ext cx="2679923" cy="2845023"/>
          </a:xfrm>
          <a:prstGeom prst="rect">
            <a:avLst/>
          </a:prstGeom>
          <a:ln w="12700">
            <a:miter lim="400000"/>
          </a:ln>
        </p:spPr>
      </p:pic>
      <p:sp>
        <p:nvSpPr>
          <p:cNvPr id="700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01" name="Obraz 6" descr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851" y="2258038"/>
            <a:ext cx="3928645" cy="2619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702" name="Obraz 7" descr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7909" y="2258038"/>
            <a:ext cx="3928643" cy="2619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703" name="Obraz 8" descr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851" y="4948558"/>
            <a:ext cx="5745110" cy="1757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704" name="Obraz 9" descr="Obraz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8515" y="4945495"/>
            <a:ext cx="2644743" cy="1763162"/>
          </a:xfrm>
          <a:prstGeom prst="rect">
            <a:avLst/>
          </a:prstGeom>
          <a:ln w="12700">
            <a:miter lim="400000"/>
          </a:ln>
        </p:spPr>
      </p:pic>
      <p:sp>
        <p:nvSpPr>
          <p:cNvPr id="705" name="Konferencja podsumowująca realizację projektu  EKSPRES PRACA – PUNKT AKTYWIZACJI I TRENINGU"/>
          <p:cNvSpPr txBox="1"/>
          <p:nvPr/>
        </p:nvSpPr>
        <p:spPr>
          <a:xfrm>
            <a:off x="601561" y="1295073"/>
            <a:ext cx="8006431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spcBef>
                <a:spcPts val="600"/>
              </a:spcBef>
              <a:defRPr sz="2100">
                <a:latin typeface="Arial Black"/>
                <a:ea typeface="Arial Black"/>
                <a:cs typeface="Arial Black"/>
                <a:sym typeface="Arial Black"/>
              </a:defRPr>
            </a:pPr>
            <a:r>
              <a:t>Konferencja podsumowująca realizację projektu </a:t>
            </a:r>
            <a:br/>
            <a:r>
              <a:t>EKSPRES PRACA – PUNKT AKTYWIZACJI I TRENINGU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Prostokąt"/>
          <p:cNvSpPr/>
          <p:nvPr/>
        </p:nvSpPr>
        <p:spPr>
          <a:xfrm>
            <a:off x="1038176" y="1714500"/>
            <a:ext cx="7296248" cy="541164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549" name="Projekt bez nazwy.png" descr="Projekt bez nazwy.png"/>
          <p:cNvPicPr>
            <a:picLocks noChangeAspect="1"/>
          </p:cNvPicPr>
          <p:nvPr/>
        </p:nvPicPr>
        <p:blipFill>
          <a:blip r:embed="rId2"/>
          <a:srcRect l="5803"/>
          <a:stretch>
            <a:fillRect/>
          </a:stretch>
        </p:blipFill>
        <p:spPr>
          <a:xfrm>
            <a:off x="6359888" y="-589359"/>
            <a:ext cx="2679923" cy="2845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50" name="Projekt bez nazwy-2.png" descr="Projekt bez nazwy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50" y="-1078965"/>
            <a:ext cx="3824411" cy="3824411"/>
          </a:xfrm>
          <a:prstGeom prst="rect">
            <a:avLst/>
          </a:prstGeom>
          <a:ln w="12700">
            <a:miter lim="400000"/>
          </a:ln>
        </p:spPr>
      </p:pic>
      <p:sp>
        <p:nvSpPr>
          <p:cNvPr id="551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52" name="Obraz 7" descr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4482" y="2683628"/>
            <a:ext cx="3369499" cy="2527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53" name="Obraz 10" descr="Obraz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874" y="2693173"/>
            <a:ext cx="4535655" cy="2552417"/>
          </a:xfrm>
          <a:prstGeom prst="rect">
            <a:avLst/>
          </a:prstGeom>
          <a:ln w="12700">
            <a:miter lim="400000"/>
          </a:ln>
        </p:spPr>
      </p:pic>
      <p:sp>
        <p:nvSpPr>
          <p:cNvPr id="554" name="Program „Doradca zawodowy w szkole”"/>
          <p:cNvSpPr txBox="1"/>
          <p:nvPr/>
        </p:nvSpPr>
        <p:spPr>
          <a:xfrm>
            <a:off x="1194440" y="1734693"/>
            <a:ext cx="6983721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600"/>
              </a:spcBef>
              <a:defRPr sz="25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Program „Doradca zawodowy w szkole”</a:t>
            </a:r>
          </a:p>
        </p:txBody>
      </p:sp>
      <p:sp>
        <p:nvSpPr>
          <p:cNvPr id="9" name="Prostokąt"/>
          <p:cNvSpPr/>
          <p:nvPr/>
        </p:nvSpPr>
        <p:spPr>
          <a:xfrm rot="10800000">
            <a:off x="2799644" y="6416836"/>
            <a:ext cx="6344356" cy="44116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Prostokąt"/>
          <p:cNvSpPr/>
          <p:nvPr/>
        </p:nvSpPr>
        <p:spPr>
          <a:xfrm>
            <a:off x="1285804" y="1605833"/>
            <a:ext cx="6746392" cy="48261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557" name="Projekt bez nazwy.png" descr="Projekt bez nazwy.png"/>
          <p:cNvPicPr>
            <a:picLocks noChangeAspect="1"/>
          </p:cNvPicPr>
          <p:nvPr/>
        </p:nvPicPr>
        <p:blipFill>
          <a:blip r:embed="rId2"/>
          <a:srcRect l="5803"/>
          <a:stretch>
            <a:fillRect/>
          </a:stretch>
        </p:blipFill>
        <p:spPr>
          <a:xfrm>
            <a:off x="6359888" y="-589359"/>
            <a:ext cx="2679923" cy="2845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58" name="Projekt bez nazwy-2.png" descr="Projekt bez nazwy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50" y="-1078965"/>
            <a:ext cx="3824411" cy="3824411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60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782" y="2504603"/>
            <a:ext cx="4069631" cy="3109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1" name="Picture 10" descr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5685" y="2504604"/>
            <a:ext cx="4140079" cy="3109199"/>
          </a:xfrm>
          <a:prstGeom prst="rect">
            <a:avLst/>
          </a:prstGeom>
          <a:ln w="12700">
            <a:miter lim="400000"/>
          </a:ln>
        </p:spPr>
      </p:pic>
      <p:sp>
        <p:nvSpPr>
          <p:cNvPr id="562" name="Coaching rozwoju zawodowego"/>
          <p:cNvSpPr txBox="1"/>
          <p:nvPr/>
        </p:nvSpPr>
        <p:spPr>
          <a:xfrm>
            <a:off x="1671664" y="1580433"/>
            <a:ext cx="6344725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600"/>
              </a:spcBef>
              <a:defRPr sz="28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Coaching rozwoju zawodowego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Prostokąt"/>
          <p:cNvSpPr/>
          <p:nvPr/>
        </p:nvSpPr>
        <p:spPr>
          <a:xfrm>
            <a:off x="2382988" y="1587500"/>
            <a:ext cx="4798023" cy="683134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565" name="Projekt bez nazwy.png" descr="Projekt bez nazwy.png"/>
          <p:cNvPicPr>
            <a:picLocks noChangeAspect="1"/>
          </p:cNvPicPr>
          <p:nvPr/>
        </p:nvPicPr>
        <p:blipFill>
          <a:blip r:embed="rId2"/>
          <a:srcRect l="5803"/>
          <a:stretch>
            <a:fillRect/>
          </a:stretch>
        </p:blipFill>
        <p:spPr>
          <a:xfrm>
            <a:off x="6359888" y="-589359"/>
            <a:ext cx="2679923" cy="2845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66" name="Projekt bez nazwy-2.png" descr="Projekt bez nazwy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50" y="-1078965"/>
            <a:ext cx="3824411" cy="3824411"/>
          </a:xfrm>
          <a:prstGeom prst="rect">
            <a:avLst/>
          </a:prstGeom>
          <a:ln w="12700">
            <a:miter lim="400000"/>
          </a:ln>
        </p:spPr>
      </p:pic>
      <p:sp>
        <p:nvSpPr>
          <p:cNvPr id="568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69" name="pole tekstowe 1"/>
          <p:cNvSpPr txBox="1"/>
          <p:nvPr/>
        </p:nvSpPr>
        <p:spPr>
          <a:xfrm>
            <a:off x="723238" y="2410534"/>
            <a:ext cx="8117524" cy="2513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000" b="1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ctr">
              <a:defRPr sz="2000" b="1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Zgłoszone</a:t>
            </a:r>
            <a:r>
              <a:rPr dirty="0"/>
              <a:t> </a:t>
            </a:r>
            <a:r>
              <a:rPr dirty="0" err="1"/>
              <a:t>wolne</a:t>
            </a:r>
            <a:r>
              <a:rPr dirty="0"/>
              <a:t> </a:t>
            </a:r>
            <a:r>
              <a:rPr dirty="0" err="1"/>
              <a:t>miejsca</a:t>
            </a:r>
            <a:r>
              <a:rPr dirty="0"/>
              <a:t> </a:t>
            </a:r>
            <a:r>
              <a:rPr dirty="0" err="1"/>
              <a:t>pracy</a:t>
            </a:r>
            <a:endParaRPr sz="3200" dirty="0"/>
          </a:p>
          <a:p>
            <a:pPr algn="ctr">
              <a:defRPr sz="4000" b="1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9 298 </a:t>
            </a:r>
            <a:r>
              <a:rPr dirty="0" err="1"/>
              <a:t>miejsca</a:t>
            </a:r>
            <a:endParaRPr sz="3200" dirty="0"/>
          </a:p>
          <a:p>
            <a:pPr algn="ctr">
              <a:defRPr sz="4000" b="1">
                <a:solidFill>
                  <a:srgbClr val="9900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 sz="3200" dirty="0"/>
          </a:p>
          <a:p>
            <a:pPr algn="ctr">
              <a:defRPr sz="2000" b="1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Podjęcia</a:t>
            </a:r>
            <a:r>
              <a:rPr dirty="0"/>
              <a:t> </a:t>
            </a:r>
            <a:r>
              <a:rPr dirty="0" err="1"/>
              <a:t>pracy</a:t>
            </a:r>
            <a:endParaRPr sz="3200" dirty="0"/>
          </a:p>
          <a:p>
            <a:pPr algn="ctr">
              <a:defRPr sz="4000" b="1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3 714 </a:t>
            </a:r>
            <a:r>
              <a:rPr dirty="0" err="1"/>
              <a:t>osób</a:t>
            </a:r>
            <a:endParaRPr dirty="0"/>
          </a:p>
        </p:txBody>
      </p:sp>
      <p:sp>
        <p:nvSpPr>
          <p:cNvPr id="570" name="Pośrednictwo pracy"/>
          <p:cNvSpPr txBox="1"/>
          <p:nvPr/>
        </p:nvSpPr>
        <p:spPr>
          <a:xfrm>
            <a:off x="2660753" y="1645793"/>
            <a:ext cx="4242493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600"/>
              </a:spcBef>
              <a:defRPr sz="30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Pośrednictwo pracy</a:t>
            </a:r>
          </a:p>
        </p:txBody>
      </p:sp>
      <p:sp>
        <p:nvSpPr>
          <p:cNvPr id="9" name="Prostokąt"/>
          <p:cNvSpPr/>
          <p:nvPr/>
        </p:nvSpPr>
        <p:spPr>
          <a:xfrm rot="10800000">
            <a:off x="2799644" y="6416836"/>
            <a:ext cx="6344356" cy="44116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Projekt bez nazwy.png" descr="Projekt bez nazwy.png"/>
          <p:cNvPicPr>
            <a:picLocks noChangeAspect="1"/>
          </p:cNvPicPr>
          <p:nvPr/>
        </p:nvPicPr>
        <p:blipFill>
          <a:blip r:embed="rId2"/>
          <a:srcRect l="5803"/>
          <a:stretch>
            <a:fillRect/>
          </a:stretch>
        </p:blipFill>
        <p:spPr>
          <a:xfrm>
            <a:off x="6359888" y="-589359"/>
            <a:ext cx="2679923" cy="2845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73" name="Projekt bez nazwy-2.png" descr="Projekt bez nazwy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50" y="-1078965"/>
            <a:ext cx="3824411" cy="3824411"/>
          </a:xfrm>
          <a:prstGeom prst="rect">
            <a:avLst/>
          </a:prstGeom>
          <a:ln w="12700">
            <a:miter lim="400000"/>
          </a:ln>
        </p:spPr>
      </p:pic>
      <p:sp>
        <p:nvSpPr>
          <p:cNvPr id="574" name="Prostokąt"/>
          <p:cNvSpPr/>
          <p:nvPr/>
        </p:nvSpPr>
        <p:spPr>
          <a:xfrm>
            <a:off x="1003300" y="1346200"/>
            <a:ext cx="7137400" cy="477446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575" name="Obraz 6" descr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418" y="2002054"/>
            <a:ext cx="1952357" cy="2928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576" name="Obraz 9" descr="Obraz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2002056"/>
            <a:ext cx="2880320" cy="1920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577" name="Obraz 10" descr="Obraz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1708" y="1972224"/>
            <a:ext cx="2878484" cy="1918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8" name="Obraz 11" descr="Obraz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43" y="4157252"/>
            <a:ext cx="3419177" cy="2279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579" name="Obraz 12" descr="Obraz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5105" y="3978605"/>
            <a:ext cx="1805278" cy="27076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80" name="Obraz 13" descr="Obraz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8287" y="5174084"/>
            <a:ext cx="2873662" cy="1368153"/>
          </a:xfrm>
          <a:prstGeom prst="rect">
            <a:avLst/>
          </a:prstGeom>
          <a:ln w="12700">
            <a:miter lim="400000"/>
          </a:ln>
        </p:spPr>
      </p:pic>
      <p:sp>
        <p:nvSpPr>
          <p:cNvPr id="581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2" name="Wiosna na rynku pracy – Targi Pracy i Edukacji"/>
          <p:cNvSpPr txBox="1"/>
          <p:nvPr/>
        </p:nvSpPr>
        <p:spPr>
          <a:xfrm>
            <a:off x="1103031" y="1348702"/>
            <a:ext cx="6937938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600"/>
              </a:spcBef>
              <a:defRPr sz="21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Wiosna na rynku pracy – Targi Pracy i Edukacji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Prostokąt"/>
          <p:cNvSpPr/>
          <p:nvPr/>
        </p:nvSpPr>
        <p:spPr>
          <a:xfrm>
            <a:off x="533400" y="1612900"/>
            <a:ext cx="8217254" cy="5588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585" name="Projekt bez nazwy.png" descr="Projekt bez nazwy.png"/>
          <p:cNvPicPr>
            <a:picLocks noChangeAspect="1"/>
          </p:cNvPicPr>
          <p:nvPr/>
        </p:nvPicPr>
        <p:blipFill>
          <a:blip r:embed="rId2"/>
          <a:srcRect l="5803"/>
          <a:stretch>
            <a:fillRect/>
          </a:stretch>
        </p:blipFill>
        <p:spPr>
          <a:xfrm>
            <a:off x="6359888" y="-589359"/>
            <a:ext cx="2679923" cy="2845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86" name="Projekt bez nazwy-2.png" descr="Projekt bez nazwy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50" y="-1078965"/>
            <a:ext cx="3824411" cy="3824411"/>
          </a:xfrm>
          <a:prstGeom prst="rect">
            <a:avLst/>
          </a:prstGeom>
          <a:ln w="12700">
            <a:miter lim="400000"/>
          </a:ln>
        </p:spPr>
      </p:pic>
      <p:sp>
        <p:nvSpPr>
          <p:cNvPr id="587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88" name="Obraz 7" descr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8709" y="2467820"/>
            <a:ext cx="4056020" cy="3042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89" name="Obraz 8" descr="Obraz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293" y="2472804"/>
            <a:ext cx="4210451" cy="3032049"/>
          </a:xfrm>
          <a:prstGeom prst="rect">
            <a:avLst/>
          </a:prstGeom>
          <a:ln w="12700">
            <a:miter lim="400000"/>
          </a:ln>
        </p:spPr>
      </p:pic>
      <p:sp>
        <p:nvSpPr>
          <p:cNvPr id="590" name="Targi Pracy i Przedsiębiorczości „Świadomie do celu”"/>
          <p:cNvSpPr txBox="1"/>
          <p:nvPr/>
        </p:nvSpPr>
        <p:spPr>
          <a:xfrm>
            <a:off x="696631" y="1656079"/>
            <a:ext cx="7890791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600"/>
              </a:spcBef>
              <a:defRPr sz="21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Targi Pracy i Przedsiębiorczości „Świadomie do celu”</a:t>
            </a:r>
          </a:p>
        </p:txBody>
      </p:sp>
      <p:sp>
        <p:nvSpPr>
          <p:cNvPr id="9" name="Prostokąt"/>
          <p:cNvSpPr/>
          <p:nvPr/>
        </p:nvSpPr>
        <p:spPr>
          <a:xfrm rot="10800000">
            <a:off x="2799644" y="6416836"/>
            <a:ext cx="6344356" cy="44116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Projekt bez nazwy.png" descr="Projekt bez nazwy.png"/>
          <p:cNvPicPr>
            <a:picLocks noChangeAspect="1"/>
          </p:cNvPicPr>
          <p:nvPr/>
        </p:nvPicPr>
        <p:blipFill>
          <a:blip r:embed="rId2"/>
          <a:srcRect l="5803"/>
          <a:stretch>
            <a:fillRect/>
          </a:stretch>
        </p:blipFill>
        <p:spPr>
          <a:xfrm>
            <a:off x="6359888" y="-589359"/>
            <a:ext cx="2679923" cy="2845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93" name="Projekt bez nazwy-2.png" descr="Projekt bez nazwy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50" y="-1078965"/>
            <a:ext cx="3824411" cy="3824411"/>
          </a:xfrm>
          <a:prstGeom prst="rect">
            <a:avLst/>
          </a:prstGeom>
          <a:ln w="12700">
            <a:miter lim="400000"/>
          </a:ln>
        </p:spPr>
      </p:pic>
      <p:sp>
        <p:nvSpPr>
          <p:cNvPr id="594" name="Prostokąt"/>
          <p:cNvSpPr/>
          <p:nvPr/>
        </p:nvSpPr>
        <p:spPr>
          <a:xfrm>
            <a:off x="1534120" y="1363979"/>
            <a:ext cx="6208713" cy="44704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595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96" name="Obraz 6" descr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77" y="1929845"/>
            <a:ext cx="3237466" cy="215831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7" name="Obraz 7" descr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388" y="4194281"/>
            <a:ext cx="2680097" cy="2439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598" name="Obraz 8" descr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86" y="4194281"/>
            <a:ext cx="4663059" cy="2439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599" name="Obraz 9" descr="Obraz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7559" y="1929845"/>
            <a:ext cx="3237467" cy="2158312"/>
          </a:xfrm>
          <a:prstGeom prst="rect">
            <a:avLst/>
          </a:prstGeom>
          <a:ln w="12700">
            <a:miter lim="400000"/>
          </a:ln>
        </p:spPr>
      </p:pic>
      <p:sp>
        <p:nvSpPr>
          <p:cNvPr id="600" name="Forum Podkrakowskiego Rynku Pracy"/>
          <p:cNvSpPr txBox="1"/>
          <p:nvPr/>
        </p:nvSpPr>
        <p:spPr>
          <a:xfrm>
            <a:off x="1819409" y="1351279"/>
            <a:ext cx="5606782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600"/>
              </a:spcBef>
              <a:defRPr sz="21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Forum Podkrakowskiego Rynku Pracy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Projekt bez nazwy-2.png" descr="Projekt bez nazwy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50" y="-1078965"/>
            <a:ext cx="3824411" cy="3824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Projekt bez nazwy.png" descr="Projekt bez nazwy.png"/>
          <p:cNvPicPr>
            <a:picLocks noChangeAspect="1"/>
          </p:cNvPicPr>
          <p:nvPr/>
        </p:nvPicPr>
        <p:blipFill>
          <a:blip r:embed="rId3"/>
          <a:srcRect l="5803"/>
          <a:stretch>
            <a:fillRect/>
          </a:stretch>
        </p:blipFill>
        <p:spPr>
          <a:xfrm>
            <a:off x="6359888" y="-589359"/>
            <a:ext cx="2679923" cy="2845023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4" name="Prostokąt"/>
          <p:cNvSpPr/>
          <p:nvPr/>
        </p:nvSpPr>
        <p:spPr>
          <a:xfrm>
            <a:off x="1548045" y="2163556"/>
            <a:ext cx="6693975" cy="183271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355" name="Obsługa  Cudzoziemców"/>
          <p:cNvSpPr txBox="1"/>
          <p:nvPr/>
        </p:nvSpPr>
        <p:spPr>
          <a:xfrm>
            <a:off x="1895693" y="2198727"/>
            <a:ext cx="5815266" cy="207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spcBef>
                <a:spcPts val="600"/>
              </a:spcBef>
              <a:defRPr sz="5500"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dirty="0" err="1"/>
              <a:t>Obsługa</a:t>
            </a:r>
            <a:r>
              <a:rPr dirty="0"/>
              <a:t> </a:t>
            </a:r>
            <a:br>
              <a:rPr dirty="0"/>
            </a:br>
            <a:r>
              <a:rPr dirty="0" err="1"/>
              <a:t>Cudzoziemców</a:t>
            </a:r>
            <a:endParaRPr dirty="0"/>
          </a:p>
        </p:txBody>
      </p:sp>
      <p:sp>
        <p:nvSpPr>
          <p:cNvPr id="8" name="Prostokąt"/>
          <p:cNvSpPr/>
          <p:nvPr/>
        </p:nvSpPr>
        <p:spPr>
          <a:xfrm rot="10800000">
            <a:off x="2799644" y="6416836"/>
            <a:ext cx="6344356" cy="44116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rostokąt 6"/>
          <p:cNvSpPr/>
          <p:nvPr/>
        </p:nvSpPr>
        <p:spPr>
          <a:xfrm>
            <a:off x="521887" y="2386168"/>
            <a:ext cx="3330965" cy="1082041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dirty="0" err="1"/>
              <a:t>Zezwolenia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pracę</a:t>
            </a:r>
            <a:r>
              <a:rPr dirty="0"/>
              <a:t> </a:t>
            </a:r>
            <a:r>
              <a:rPr dirty="0" err="1"/>
              <a:t>sezonową</a:t>
            </a:r>
            <a:endParaRPr dirty="0"/>
          </a:p>
          <a:p>
            <a:pPr algn="ctr"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dirty="0"/>
              <a:t>618</a:t>
            </a:r>
          </a:p>
        </p:txBody>
      </p:sp>
      <p:sp>
        <p:nvSpPr>
          <p:cNvPr id="358" name="Prostokąt 6"/>
          <p:cNvSpPr/>
          <p:nvPr/>
        </p:nvSpPr>
        <p:spPr>
          <a:xfrm>
            <a:off x="295313" y="5301207"/>
            <a:ext cx="3021870" cy="751841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t>Informacja Starosty</a:t>
            </a:r>
          </a:p>
          <a:p>
            <a:pPr algn="ctr"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t>5 882</a:t>
            </a:r>
          </a:p>
        </p:txBody>
      </p:sp>
      <p:sp>
        <p:nvSpPr>
          <p:cNvPr id="359" name="Prostokąt 6"/>
          <p:cNvSpPr/>
          <p:nvPr/>
        </p:nvSpPr>
        <p:spPr>
          <a:xfrm>
            <a:off x="5561551" y="2290412"/>
            <a:ext cx="3330966" cy="1082041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t>Oświadczenie o powierzeniu pracy</a:t>
            </a:r>
          </a:p>
          <a:p>
            <a:pPr algn="ctr"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t>1 157</a:t>
            </a:r>
          </a:p>
        </p:txBody>
      </p:sp>
      <p:sp>
        <p:nvSpPr>
          <p:cNvPr id="360" name="pole tekstowe 8"/>
          <p:cNvSpPr txBox="1"/>
          <p:nvPr/>
        </p:nvSpPr>
        <p:spPr>
          <a:xfrm>
            <a:off x="3066651" y="3998107"/>
            <a:ext cx="2781301" cy="695876"/>
          </a:xfrm>
          <a:prstGeom prst="rect">
            <a:avLst/>
          </a:prstGeom>
          <a:solidFill>
            <a:schemeClr val="accent1">
              <a:satOff val="-4409"/>
              <a:lumOff val="-1050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3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13 924</a:t>
            </a:r>
          </a:p>
        </p:txBody>
      </p:sp>
      <p:sp>
        <p:nvSpPr>
          <p:cNvPr id="361" name="Prostokąt 6"/>
          <p:cNvSpPr/>
          <p:nvPr/>
        </p:nvSpPr>
        <p:spPr>
          <a:xfrm>
            <a:off x="5514630" y="5223881"/>
            <a:ext cx="3424808" cy="1412241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t>Powiadomienia o powierzeniu pracy obywatelom Ukrainy</a:t>
            </a:r>
          </a:p>
          <a:p>
            <a:pPr algn="ctr"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t>6 267</a:t>
            </a:r>
          </a:p>
        </p:txBody>
      </p:sp>
      <p:pic>
        <p:nvPicPr>
          <p:cNvPr id="362" name="Projekt bez nazwy-2.png" descr="Projekt bez nazwy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50" y="-1271655"/>
            <a:ext cx="3824411" cy="3824411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Prostokąt"/>
          <p:cNvSpPr/>
          <p:nvPr/>
        </p:nvSpPr>
        <p:spPr>
          <a:xfrm>
            <a:off x="1162756" y="1173655"/>
            <a:ext cx="7270043" cy="9098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364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65" name="Projekt bez nazwy.png" descr="Projekt bez nazwy.png"/>
          <p:cNvPicPr>
            <a:picLocks noChangeAspect="1"/>
          </p:cNvPicPr>
          <p:nvPr/>
        </p:nvPicPr>
        <p:blipFill>
          <a:blip r:embed="rId3"/>
          <a:srcRect l="5803"/>
          <a:stretch>
            <a:fillRect/>
          </a:stretch>
        </p:blipFill>
        <p:spPr>
          <a:xfrm>
            <a:off x="6368647" y="-782048"/>
            <a:ext cx="2679923" cy="2845022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Zatrudnianie Cudzoziemców w powiecie  Krakowskim w 2024 roku"/>
          <p:cNvSpPr txBox="1"/>
          <p:nvPr/>
        </p:nvSpPr>
        <p:spPr>
          <a:xfrm>
            <a:off x="1309413" y="1231182"/>
            <a:ext cx="6964404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spcBef>
                <a:spcPts val="600"/>
              </a:spcBef>
              <a:defRPr sz="2400"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dirty="0" err="1"/>
              <a:t>Zatrudnianie</a:t>
            </a:r>
            <a:r>
              <a:rPr dirty="0"/>
              <a:t> </a:t>
            </a:r>
            <a:r>
              <a:rPr dirty="0" err="1"/>
              <a:t>Cudzoziemców</a:t>
            </a:r>
            <a:r>
              <a:rPr dirty="0"/>
              <a:t> w </a:t>
            </a:r>
            <a:r>
              <a:rPr dirty="0" err="1"/>
              <a:t>powiecie</a:t>
            </a:r>
            <a:r>
              <a:rPr dirty="0"/>
              <a:t> </a:t>
            </a:r>
            <a:br>
              <a:rPr dirty="0"/>
            </a:br>
            <a:r>
              <a:rPr dirty="0" err="1"/>
              <a:t>Krakowskim</a:t>
            </a:r>
            <a:r>
              <a:rPr dirty="0"/>
              <a:t> w 2024 </a:t>
            </a:r>
            <a:r>
              <a:rPr dirty="0" err="1"/>
              <a:t>roku</a:t>
            </a:r>
            <a:endParaRPr dirty="0"/>
          </a:p>
        </p:txBody>
      </p:sp>
      <p:sp>
        <p:nvSpPr>
          <p:cNvPr id="367" name="Strzałka"/>
          <p:cNvSpPr/>
          <p:nvPr/>
        </p:nvSpPr>
        <p:spPr>
          <a:xfrm rot="13032091">
            <a:off x="1974210" y="3615927"/>
            <a:ext cx="1028270" cy="549257"/>
          </a:xfrm>
          <a:prstGeom prst="rightArrow">
            <a:avLst>
              <a:gd name="adj1" fmla="val 33305"/>
              <a:gd name="adj2" fmla="val 87798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368" name="Strzałka"/>
          <p:cNvSpPr/>
          <p:nvPr/>
        </p:nvSpPr>
        <p:spPr>
          <a:xfrm rot="8525663">
            <a:off x="1977170" y="4555541"/>
            <a:ext cx="1028270" cy="549257"/>
          </a:xfrm>
          <a:prstGeom prst="rightArrow">
            <a:avLst>
              <a:gd name="adj1" fmla="val 33305"/>
              <a:gd name="adj2" fmla="val 87798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369" name="Strzałka"/>
          <p:cNvSpPr/>
          <p:nvPr/>
        </p:nvSpPr>
        <p:spPr>
          <a:xfrm rot="19344716">
            <a:off x="5910507" y="3545858"/>
            <a:ext cx="1028270" cy="549257"/>
          </a:xfrm>
          <a:prstGeom prst="rightArrow">
            <a:avLst>
              <a:gd name="adj1" fmla="val 33305"/>
              <a:gd name="adj2" fmla="val 87798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370" name="Strzałka"/>
          <p:cNvSpPr/>
          <p:nvPr/>
        </p:nvSpPr>
        <p:spPr>
          <a:xfrm rot="2480378">
            <a:off x="5893737" y="4492385"/>
            <a:ext cx="1028270" cy="549257"/>
          </a:xfrm>
          <a:prstGeom prst="rightArrow">
            <a:avLst>
              <a:gd name="adj1" fmla="val 33305"/>
              <a:gd name="adj2" fmla="val 87798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2" fill="hold" grpId="2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8" fill="hold" grpId="3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" presetClass="entr" presetSubtype="2" fill="hold" grpId="4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" grpId="1" animBg="1" advAuto="0"/>
      <p:bldP spid="358" grpId="3" animBg="1" advAuto="0"/>
      <p:bldP spid="359" grpId="2" animBg="1" advAuto="0"/>
      <p:bldP spid="361" grpId="4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Projekt bez nazwy-2.png" descr="Projekt bez nazwy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50" y="-1078965"/>
            <a:ext cx="3824411" cy="3824411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Prostokąt"/>
          <p:cNvSpPr/>
          <p:nvPr/>
        </p:nvSpPr>
        <p:spPr>
          <a:xfrm>
            <a:off x="1456267" y="1393934"/>
            <a:ext cx="6476448" cy="685827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374" name="Projekt bez nazwy.png" descr="Projekt bez nazwy.png"/>
          <p:cNvPicPr>
            <a:picLocks noChangeAspect="1"/>
          </p:cNvPicPr>
          <p:nvPr/>
        </p:nvPicPr>
        <p:blipFill>
          <a:blip r:embed="rId3"/>
          <a:srcRect l="5803"/>
          <a:stretch>
            <a:fillRect/>
          </a:stretch>
        </p:blipFill>
        <p:spPr>
          <a:xfrm>
            <a:off x="6359888" y="-589359"/>
            <a:ext cx="2679923" cy="2845023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aphicFrame>
        <p:nvGraphicFramePr>
          <p:cNvPr id="376" name="Tabela 1"/>
          <p:cNvGraphicFramePr/>
          <p:nvPr/>
        </p:nvGraphicFramePr>
        <p:xfrm>
          <a:off x="439329" y="2340844"/>
          <a:ext cx="8496943" cy="4382951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510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5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61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80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85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85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90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299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Lp.</a:t>
                      </a:r>
                    </a:p>
                  </a:txBody>
                  <a:tcPr marL="8254" marR="8254" marT="8254" marB="8254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Gmina</a:t>
                      </a:r>
                    </a:p>
                  </a:txBody>
                  <a:tcPr marL="8254" marR="8254" marT="8254" marB="8254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Oświadczenia</a:t>
                      </a:r>
                    </a:p>
                  </a:txBody>
                  <a:tcPr marL="8254" marR="8254" marT="8254" marB="8254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Informacja Starosty</a:t>
                      </a:r>
                    </a:p>
                  </a:txBody>
                  <a:tcPr marL="8254" marR="8254" marT="8254" marB="8254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Zezwolenia na pracę sezonową</a:t>
                      </a:r>
                    </a:p>
                  </a:txBody>
                  <a:tcPr marL="8254" marR="8254" marT="8254" marB="8254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b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Powiadomienia </a:t>
                      </a:r>
                    </a:p>
                    <a:p>
                      <a:pPr algn="ctr">
                        <a:lnSpc>
                          <a:spcPct val="107000"/>
                        </a:lnSpc>
                        <a:defRPr b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o pracy</a:t>
                      </a:r>
                    </a:p>
                  </a:txBody>
                  <a:tcPr marL="8254" marR="8254" marT="8254" marB="8254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Suma</a:t>
                      </a:r>
                    </a:p>
                  </a:txBody>
                  <a:tcPr marL="8254" marR="8254" marT="8254" marB="8254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3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8254" marR="8254" marT="8254" marB="8254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Czernichów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26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57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91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73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8254" marR="8254" marT="8254" marB="8254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Igołomia-Wawrzeńczyce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23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799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114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B3A2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127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1 063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73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</a:p>
                  </a:txBody>
                  <a:tcPr marL="8254" marR="8254" marT="8254" marB="8254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Iwanowice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29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32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69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73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</a:p>
                  </a:txBody>
                  <a:tcPr marL="8254" marR="8254" marT="8254" marB="8254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Jerzmanowice-Przeginia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18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26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73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</a:p>
                  </a:txBody>
                  <a:tcPr marL="8254" marR="8254" marT="8254" marB="8254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Kocmyrzów-Luborzyca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67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40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113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73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</a:p>
                  </a:txBody>
                  <a:tcPr marL="8254" marR="8254" marT="8254" marB="8254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Krzeszowice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60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168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250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73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</a:p>
                  </a:txBody>
                  <a:tcPr marL="8254" marR="8254" marT="8254" marB="8254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Liszki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35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1 110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182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1 327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73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</a:p>
                  </a:txBody>
                  <a:tcPr marL="8254" marR="8254" marT="8254" marB="8254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Michałowice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31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14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138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604A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95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278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73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</a:p>
                  </a:txBody>
                  <a:tcPr marL="8254" marR="8254" marT="8254" marB="8254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Mogilany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31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58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94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73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</a:p>
                  </a:txBody>
                  <a:tcPr marL="8254" marR="8254" marT="8254" marB="8254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Skała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101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26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129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73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</a:p>
                  </a:txBody>
                  <a:tcPr marL="8254" marR="8254" marT="8254" marB="8254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Skawina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226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1 171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1 663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3 060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9537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73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8254" marR="8254" marT="8254" marB="8254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Słomniki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191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706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86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6E0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283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1 266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73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</a:p>
                  </a:txBody>
                  <a:tcPr marL="8254" marR="8254" marT="8254" marB="8254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Sułoszowa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18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73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14</a:t>
                      </a:r>
                    </a:p>
                  </a:txBody>
                  <a:tcPr marL="8254" marR="8254" marT="8254" marB="8254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Świątniki Górne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32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26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61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73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</a:p>
                  </a:txBody>
                  <a:tcPr marL="8254" marR="8254" marT="8254" marB="8254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Wielka Wieś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58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1 239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362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1 659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6B9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73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</a:p>
                  </a:txBody>
                  <a:tcPr marL="8254" marR="8254" marT="8254" marB="8254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Zabierzów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96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575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730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1 401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2D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73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</a:p>
                  </a:txBody>
                  <a:tcPr marL="8254" marR="8254" marT="8254" marB="8254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Zielonki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376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188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57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2 398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Arial"/>
                          <a:ea typeface="Arial"/>
                          <a:cs typeface="Arial"/>
                          <a:sym typeface="Arial"/>
                        </a:rPr>
                        <a:t>3 019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D9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333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SUMA</a:t>
                      </a:r>
                    </a:p>
                  </a:txBody>
                  <a:tcPr marL="8254" marR="8254" marT="8254" marB="8254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1 157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5 882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618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6 267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13 924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377" name="Zatrudnienie Cudzoziemców wg  gmin powiatu Krakowskiego w 2024 roku"/>
          <p:cNvSpPr txBox="1"/>
          <p:nvPr/>
        </p:nvSpPr>
        <p:spPr>
          <a:xfrm>
            <a:off x="1556387" y="1341097"/>
            <a:ext cx="6185346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spcBef>
                <a:spcPts val="600"/>
              </a:spcBef>
              <a:defRPr sz="2100"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dirty="0" err="1"/>
              <a:t>Zatrudnienie</a:t>
            </a:r>
            <a:r>
              <a:rPr dirty="0"/>
              <a:t> </a:t>
            </a:r>
            <a:r>
              <a:rPr dirty="0" err="1"/>
              <a:t>Cudzoziemców</a:t>
            </a:r>
            <a:r>
              <a:rPr dirty="0"/>
              <a:t> </a:t>
            </a:r>
            <a:r>
              <a:rPr dirty="0" err="1"/>
              <a:t>wg</a:t>
            </a:r>
            <a:r>
              <a:rPr dirty="0"/>
              <a:t> </a:t>
            </a:r>
            <a:br>
              <a:rPr dirty="0"/>
            </a:br>
            <a:r>
              <a:rPr dirty="0" err="1"/>
              <a:t>gmin</a:t>
            </a:r>
            <a:r>
              <a:rPr dirty="0"/>
              <a:t> </a:t>
            </a:r>
            <a:r>
              <a:rPr dirty="0" err="1"/>
              <a:t>powiatu</a:t>
            </a:r>
            <a:r>
              <a:rPr dirty="0"/>
              <a:t> </a:t>
            </a:r>
            <a:r>
              <a:rPr dirty="0" err="1"/>
              <a:t>Krakowskiego</a:t>
            </a:r>
            <a:r>
              <a:rPr dirty="0"/>
              <a:t> w 2024 </a:t>
            </a:r>
            <a:r>
              <a:rPr dirty="0" err="1"/>
              <a:t>roku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Projekt bez nazwy-2.png" descr="Projekt bez nazwy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50" y="-1078965"/>
            <a:ext cx="3824411" cy="3824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Projekt bez nazwy.png" descr="Projekt bez nazwy.png"/>
          <p:cNvPicPr>
            <a:picLocks noChangeAspect="1"/>
          </p:cNvPicPr>
          <p:nvPr/>
        </p:nvPicPr>
        <p:blipFill>
          <a:blip r:embed="rId3"/>
          <a:srcRect l="5803"/>
          <a:stretch>
            <a:fillRect/>
          </a:stretch>
        </p:blipFill>
        <p:spPr>
          <a:xfrm>
            <a:off x="6359888" y="-589359"/>
            <a:ext cx="2679923" cy="2845023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3" name="pole tekstowe 6"/>
          <p:cNvSpPr txBox="1"/>
          <p:nvPr/>
        </p:nvSpPr>
        <p:spPr>
          <a:xfrm>
            <a:off x="3122266" y="2028610"/>
            <a:ext cx="296491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narodowość</a:t>
            </a:r>
            <a:r>
              <a:rPr dirty="0"/>
              <a:t> </a:t>
            </a:r>
            <a:r>
              <a:rPr lang="pl-PL" dirty="0" err="1"/>
              <a:t>C</a:t>
            </a:r>
            <a:r>
              <a:rPr dirty="0" err="1"/>
              <a:t>udzoziemców</a:t>
            </a:r>
            <a:endParaRPr dirty="0"/>
          </a:p>
        </p:txBody>
      </p:sp>
      <p:graphicFrame>
        <p:nvGraphicFramePr>
          <p:cNvPr id="384" name="Tabela 7"/>
          <p:cNvGraphicFramePr/>
          <p:nvPr>
            <p:extLst>
              <p:ext uri="{D42A27DB-BD31-4B8C-83A1-F6EECF244321}">
                <p14:modId xmlns:p14="http://schemas.microsoft.com/office/powerpoint/2010/main" val="953881071"/>
              </p:ext>
            </p:extLst>
          </p:nvPr>
        </p:nvGraphicFramePr>
        <p:xfrm>
          <a:off x="971550" y="2628900"/>
          <a:ext cx="7345363" cy="259460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376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44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4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8345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Narodowość</a:t>
                      </a:r>
                    </a:p>
                  </a:txBody>
                  <a:tcPr marL="9514" marR="9514" marT="9514" marB="9514" anchor="ctr" horzOverflow="overflow">
                    <a:lnL w="12700">
                      <a:solidFill>
                        <a:srgbClr val="0070C0"/>
                      </a:solidFill>
                    </a:lnL>
                    <a:lnR w="12700">
                      <a:solidFill>
                        <a:srgbClr val="0070C0"/>
                      </a:solidFill>
                    </a:lnR>
                    <a:lnT w="12700">
                      <a:solidFill>
                        <a:srgbClr val="0070C0"/>
                      </a:solidFill>
                    </a:lnT>
                    <a:lnB w="12700">
                      <a:solidFill>
                        <a:srgbClr val="0070C0"/>
                      </a:solidFill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Udział w oświadczeniach</a:t>
                      </a:r>
                    </a:p>
                  </a:txBody>
                  <a:tcPr marL="9514" marR="9514" marT="9514" marB="9514" anchor="ctr" horzOverflow="overflow">
                    <a:lnL w="12700">
                      <a:solidFill>
                        <a:srgbClr val="0070C0"/>
                      </a:solidFill>
                    </a:lnL>
                    <a:lnR w="12700">
                      <a:solidFill>
                        <a:srgbClr val="0070C0"/>
                      </a:solidFill>
                    </a:lnR>
                    <a:lnT w="12700">
                      <a:solidFill>
                        <a:srgbClr val="0070C0"/>
                      </a:solidFill>
                    </a:lnT>
                    <a:lnB w="12700">
                      <a:solidFill>
                        <a:srgbClr val="0070C0"/>
                      </a:solidFill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Udział w zezwoleniach</a:t>
                      </a:r>
                    </a:p>
                  </a:txBody>
                  <a:tcPr marL="9514" marR="9514" marT="9514" marB="9514" anchor="ctr" horzOverflow="overflow">
                    <a:lnL w="12700">
                      <a:solidFill>
                        <a:srgbClr val="0070C0"/>
                      </a:solidFill>
                    </a:lnL>
                    <a:lnR w="12700">
                      <a:solidFill>
                        <a:srgbClr val="0070C0"/>
                      </a:solidFill>
                    </a:lnR>
                    <a:lnT w="12700">
                      <a:solidFill>
                        <a:srgbClr val="0070C0"/>
                      </a:solidFill>
                    </a:lnT>
                    <a:lnB w="12700">
                      <a:solidFill>
                        <a:srgbClr val="0070C0"/>
                      </a:solidFill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272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Ukraina</a:t>
                      </a:r>
                    </a:p>
                  </a:txBody>
                  <a:tcPr marL="9514" marR="9514" marT="9514" marB="9514" anchor="b" horzOverflow="overflow">
                    <a:lnL w="12700">
                      <a:solidFill>
                        <a:srgbClr val="0070C0"/>
                      </a:solidFill>
                    </a:lnL>
                    <a:lnR w="12700">
                      <a:solidFill>
                        <a:srgbClr val="0070C0"/>
                      </a:solidFill>
                    </a:lnR>
                    <a:lnT w="12700">
                      <a:solidFill>
                        <a:srgbClr val="0070C0"/>
                      </a:solidFill>
                    </a:lnT>
                    <a:lnB w="12700">
                      <a:solidFill>
                        <a:srgbClr val="0070C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37,0 %</a:t>
                      </a:r>
                    </a:p>
                  </a:txBody>
                  <a:tcPr marL="9514" marR="9514" marT="9514" marB="9514" anchor="b" horzOverflow="overflow">
                    <a:lnL w="12700">
                      <a:solidFill>
                        <a:srgbClr val="0070C0"/>
                      </a:solidFill>
                    </a:lnL>
                    <a:lnR w="12700">
                      <a:solidFill>
                        <a:srgbClr val="0070C0"/>
                      </a:solidFill>
                    </a:lnR>
                    <a:lnT w="12700">
                      <a:solidFill>
                        <a:srgbClr val="0070C0"/>
                      </a:solidFill>
                    </a:lnT>
                    <a:lnB w="12700">
                      <a:solidFill>
                        <a:srgbClr val="0070C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99,7 %</a:t>
                      </a:r>
                    </a:p>
                  </a:txBody>
                  <a:tcPr marL="9514" marR="9514" marT="9514" marB="9514" anchor="b" horzOverflow="overflow">
                    <a:lnL w="12700">
                      <a:solidFill>
                        <a:srgbClr val="0070C0"/>
                      </a:solidFill>
                    </a:lnL>
                    <a:lnR w="12700">
                      <a:solidFill>
                        <a:srgbClr val="0070C0"/>
                      </a:solidFill>
                    </a:lnR>
                    <a:lnT w="12700">
                      <a:solidFill>
                        <a:srgbClr val="0070C0"/>
                      </a:solidFill>
                    </a:lnT>
                    <a:lnB w="12700">
                      <a:solidFill>
                        <a:srgbClr val="0070C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272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Białoruś</a:t>
                      </a:r>
                    </a:p>
                  </a:txBody>
                  <a:tcPr marL="9514" marR="9514" marT="9514" marB="9514" anchor="b" horzOverflow="overflow">
                    <a:lnL w="12700">
                      <a:solidFill>
                        <a:srgbClr val="0070C0"/>
                      </a:solidFill>
                    </a:lnL>
                    <a:lnR w="12700">
                      <a:solidFill>
                        <a:srgbClr val="0070C0"/>
                      </a:solidFill>
                    </a:lnR>
                    <a:lnT w="12700">
                      <a:solidFill>
                        <a:srgbClr val="0070C0"/>
                      </a:solidFill>
                    </a:lnT>
                    <a:lnB w="12700">
                      <a:solidFill>
                        <a:srgbClr val="0070C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34,0 %</a:t>
                      </a:r>
                    </a:p>
                  </a:txBody>
                  <a:tcPr marL="9514" marR="9514" marT="9514" marB="9514" anchor="b" horzOverflow="overflow">
                    <a:lnL w="12700">
                      <a:solidFill>
                        <a:srgbClr val="0070C0"/>
                      </a:solidFill>
                    </a:lnL>
                    <a:lnR w="12700">
                      <a:solidFill>
                        <a:srgbClr val="0070C0"/>
                      </a:solidFill>
                    </a:lnR>
                    <a:lnT w="12700">
                      <a:solidFill>
                        <a:srgbClr val="0070C0"/>
                      </a:solidFill>
                    </a:lnT>
                    <a:lnB w="12700">
                      <a:solidFill>
                        <a:srgbClr val="0070C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</a:p>
                  </a:txBody>
                  <a:tcPr marL="9514" marR="9514" marT="9514" marB="9514" anchor="b" horzOverflow="overflow">
                    <a:lnL w="12700">
                      <a:solidFill>
                        <a:srgbClr val="0070C0"/>
                      </a:solidFill>
                    </a:lnL>
                    <a:lnR w="12700">
                      <a:solidFill>
                        <a:srgbClr val="0070C0"/>
                      </a:solidFill>
                    </a:lnR>
                    <a:lnT w="12700">
                      <a:solidFill>
                        <a:srgbClr val="0070C0"/>
                      </a:solidFill>
                    </a:lnT>
                    <a:lnB w="12700">
                      <a:solidFill>
                        <a:srgbClr val="0070C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272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Gruzja</a:t>
                      </a:r>
                    </a:p>
                  </a:txBody>
                  <a:tcPr marL="9514" marR="9514" marT="9514" marB="9514" anchor="b" horzOverflow="overflow">
                    <a:lnL w="12700">
                      <a:solidFill>
                        <a:srgbClr val="0070C0"/>
                      </a:solidFill>
                    </a:lnL>
                    <a:lnR w="12700">
                      <a:solidFill>
                        <a:srgbClr val="0070C0"/>
                      </a:solidFill>
                    </a:lnR>
                    <a:lnT w="12700">
                      <a:solidFill>
                        <a:srgbClr val="0070C0"/>
                      </a:solidFill>
                    </a:lnT>
                    <a:lnB w="12700">
                      <a:solidFill>
                        <a:srgbClr val="0070C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15,0 %</a:t>
                      </a:r>
                    </a:p>
                  </a:txBody>
                  <a:tcPr marL="9514" marR="9514" marT="9514" marB="9514" anchor="b" horzOverflow="overflow">
                    <a:lnL w="12700">
                      <a:solidFill>
                        <a:srgbClr val="0070C0"/>
                      </a:solidFill>
                    </a:lnL>
                    <a:lnR w="12700">
                      <a:solidFill>
                        <a:srgbClr val="0070C0"/>
                      </a:solidFill>
                    </a:lnR>
                    <a:lnT w="12700">
                      <a:solidFill>
                        <a:srgbClr val="0070C0"/>
                      </a:solidFill>
                    </a:lnT>
                    <a:lnB w="12700">
                      <a:solidFill>
                        <a:srgbClr val="0070C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</a:p>
                  </a:txBody>
                  <a:tcPr marL="9514" marR="9514" marT="9514" marB="9514" anchor="b" horzOverflow="overflow">
                    <a:lnL w="12700">
                      <a:solidFill>
                        <a:srgbClr val="0070C0"/>
                      </a:solidFill>
                    </a:lnL>
                    <a:lnR w="12700">
                      <a:solidFill>
                        <a:srgbClr val="0070C0"/>
                      </a:solidFill>
                    </a:lnR>
                    <a:lnT w="12700">
                      <a:solidFill>
                        <a:srgbClr val="0070C0"/>
                      </a:solidFill>
                    </a:lnT>
                    <a:lnB w="12700">
                      <a:solidFill>
                        <a:srgbClr val="0070C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632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Mołdawia</a:t>
                      </a:r>
                    </a:p>
                  </a:txBody>
                  <a:tcPr marL="9514" marR="9514" marT="9514" marB="9514" anchor="b" horzOverflow="overflow">
                    <a:lnL w="12700">
                      <a:solidFill>
                        <a:srgbClr val="0070C0"/>
                      </a:solidFill>
                    </a:lnL>
                    <a:lnR w="12700">
                      <a:solidFill>
                        <a:srgbClr val="0070C0"/>
                      </a:solidFill>
                    </a:lnR>
                    <a:lnT w="12700">
                      <a:solidFill>
                        <a:srgbClr val="0070C0"/>
                      </a:solidFill>
                    </a:lnT>
                    <a:lnB w="12700">
                      <a:solidFill>
                        <a:srgbClr val="0070C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13,0 %</a:t>
                      </a:r>
                    </a:p>
                  </a:txBody>
                  <a:tcPr marL="9514" marR="9514" marT="9514" marB="9514" anchor="b" horzOverflow="overflow">
                    <a:lnL w="12700">
                      <a:solidFill>
                        <a:srgbClr val="0070C0"/>
                      </a:solidFill>
                    </a:lnL>
                    <a:lnR w="12700">
                      <a:solidFill>
                        <a:srgbClr val="0070C0"/>
                      </a:solidFill>
                    </a:lnR>
                    <a:lnT w="12700">
                      <a:solidFill>
                        <a:srgbClr val="0070C0"/>
                      </a:solidFill>
                    </a:lnT>
                    <a:lnB w="12700">
                      <a:solidFill>
                        <a:srgbClr val="0070C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</a:p>
                  </a:txBody>
                  <a:tcPr marL="9514" marR="9514" marT="9514" marB="9514" anchor="b" horzOverflow="overflow">
                    <a:lnL w="12700">
                      <a:solidFill>
                        <a:srgbClr val="0070C0"/>
                      </a:solidFill>
                    </a:lnL>
                    <a:lnR w="12700">
                      <a:solidFill>
                        <a:srgbClr val="0070C0"/>
                      </a:solidFill>
                    </a:lnR>
                    <a:lnT w="12700">
                      <a:solidFill>
                        <a:srgbClr val="0070C0"/>
                      </a:solidFill>
                    </a:lnT>
                    <a:lnB w="12700">
                      <a:solidFill>
                        <a:srgbClr val="0070C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272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Armenia</a:t>
                      </a:r>
                    </a:p>
                  </a:txBody>
                  <a:tcPr marL="9514" marR="9514" marT="9514" marB="9514" anchor="b" horzOverflow="overflow">
                    <a:lnL w="12700">
                      <a:solidFill>
                        <a:srgbClr val="0070C0"/>
                      </a:solidFill>
                    </a:lnL>
                    <a:lnR w="12700">
                      <a:solidFill>
                        <a:srgbClr val="0070C0"/>
                      </a:solidFill>
                    </a:lnR>
                    <a:lnT w="12700">
                      <a:solidFill>
                        <a:srgbClr val="0070C0"/>
                      </a:solidFill>
                    </a:lnT>
                    <a:lnB w="12700">
                      <a:solidFill>
                        <a:srgbClr val="0070C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1,0 %</a:t>
                      </a:r>
                    </a:p>
                  </a:txBody>
                  <a:tcPr marL="9514" marR="9514" marT="9514" marB="9514" anchor="b" horzOverflow="overflow">
                    <a:lnL w="12700">
                      <a:solidFill>
                        <a:srgbClr val="0070C0"/>
                      </a:solidFill>
                    </a:lnL>
                    <a:lnR w="12700">
                      <a:solidFill>
                        <a:srgbClr val="0070C0"/>
                      </a:solidFill>
                    </a:lnR>
                    <a:lnT w="12700">
                      <a:solidFill>
                        <a:srgbClr val="0070C0"/>
                      </a:solidFill>
                    </a:lnT>
                    <a:lnB w="12700">
                      <a:solidFill>
                        <a:srgbClr val="0070C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</a:p>
                  </a:txBody>
                  <a:tcPr marL="9514" marR="9514" marT="9514" marB="9514" anchor="b" horzOverflow="overflow">
                    <a:lnL w="12700">
                      <a:solidFill>
                        <a:srgbClr val="0070C0"/>
                      </a:solidFill>
                    </a:lnL>
                    <a:lnR w="12700">
                      <a:solidFill>
                        <a:srgbClr val="0070C0"/>
                      </a:solidFill>
                    </a:lnR>
                    <a:lnT w="12700">
                      <a:solidFill>
                        <a:srgbClr val="0070C0"/>
                      </a:solidFill>
                    </a:lnT>
                    <a:lnB w="12700">
                      <a:solidFill>
                        <a:srgbClr val="0070C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5272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Rosja</a:t>
                      </a:r>
                    </a:p>
                  </a:txBody>
                  <a:tcPr marL="9514" marR="9514" marT="9514" marB="9514" anchor="b" horzOverflow="overflow">
                    <a:lnL w="12700">
                      <a:solidFill>
                        <a:srgbClr val="0070C0"/>
                      </a:solidFill>
                    </a:lnL>
                    <a:lnR w="12700">
                      <a:solidFill>
                        <a:srgbClr val="0070C0"/>
                      </a:solidFill>
                    </a:lnR>
                    <a:lnT w="12700">
                      <a:solidFill>
                        <a:srgbClr val="0070C0"/>
                      </a:solidFill>
                    </a:lnT>
                    <a:lnB w="12700">
                      <a:solidFill>
                        <a:srgbClr val="0070C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</a:p>
                  </a:txBody>
                  <a:tcPr marL="9514" marR="9514" marT="9514" marB="9514" anchor="b" horzOverflow="overflow">
                    <a:lnL w="12700">
                      <a:solidFill>
                        <a:srgbClr val="0070C0"/>
                      </a:solidFill>
                    </a:lnL>
                    <a:lnR w="12700">
                      <a:solidFill>
                        <a:srgbClr val="0070C0"/>
                      </a:solidFill>
                    </a:lnR>
                    <a:lnT w="12700">
                      <a:solidFill>
                        <a:srgbClr val="0070C0"/>
                      </a:solidFill>
                    </a:lnT>
                    <a:lnB w="12700">
                      <a:solidFill>
                        <a:srgbClr val="0070C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</a:p>
                  </a:txBody>
                  <a:tcPr marL="9514" marR="9514" marT="9514" marB="9514" anchor="b" horzOverflow="overflow">
                    <a:lnL w="12700">
                      <a:solidFill>
                        <a:srgbClr val="0070C0"/>
                      </a:solidFill>
                    </a:lnL>
                    <a:lnR w="12700">
                      <a:solidFill>
                        <a:srgbClr val="0070C0"/>
                      </a:solidFill>
                    </a:lnR>
                    <a:lnT w="12700">
                      <a:solidFill>
                        <a:srgbClr val="0070C0"/>
                      </a:solidFill>
                    </a:lnT>
                    <a:lnB w="12700">
                      <a:solidFill>
                        <a:srgbClr val="0070C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272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S</a:t>
                      </a:r>
                      <a:r>
                        <a:rPr lang="pl-PL"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r</a:t>
                      </a: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i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Lanka</a:t>
                      </a:r>
                    </a:p>
                  </a:txBody>
                  <a:tcPr marL="9514" marR="9514" marT="9514" marB="9514" anchor="b" horzOverflow="overflow">
                    <a:lnL w="12700">
                      <a:solidFill>
                        <a:srgbClr val="0070C0"/>
                      </a:solidFill>
                    </a:lnL>
                    <a:lnR w="12700">
                      <a:solidFill>
                        <a:srgbClr val="0070C0"/>
                      </a:solidFill>
                    </a:lnR>
                    <a:lnT w="12700">
                      <a:solidFill>
                        <a:srgbClr val="0070C0"/>
                      </a:solidFill>
                    </a:lnT>
                    <a:lnB w="12700">
                      <a:solidFill>
                        <a:srgbClr val="0070C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</a:p>
                  </a:txBody>
                  <a:tcPr marL="9514" marR="9514" marT="9514" marB="9514" anchor="b" horzOverflow="overflow">
                    <a:lnL w="12700">
                      <a:solidFill>
                        <a:srgbClr val="0070C0"/>
                      </a:solidFill>
                    </a:lnL>
                    <a:lnR w="12700">
                      <a:solidFill>
                        <a:srgbClr val="0070C0"/>
                      </a:solidFill>
                    </a:lnR>
                    <a:lnT w="12700">
                      <a:solidFill>
                        <a:srgbClr val="0070C0"/>
                      </a:solidFill>
                    </a:lnT>
                    <a:lnB w="12700">
                      <a:solidFill>
                        <a:srgbClr val="0070C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0,3 %</a:t>
                      </a:r>
                    </a:p>
                  </a:txBody>
                  <a:tcPr marL="9514" marR="9514" marT="9514" marB="9514" anchor="b" horzOverflow="overflow">
                    <a:lnL w="12700">
                      <a:solidFill>
                        <a:srgbClr val="0070C0"/>
                      </a:solidFill>
                    </a:lnL>
                    <a:lnR w="12700">
                      <a:solidFill>
                        <a:srgbClr val="0070C0"/>
                      </a:solidFill>
                    </a:lnR>
                    <a:lnT w="12700">
                      <a:solidFill>
                        <a:srgbClr val="0070C0"/>
                      </a:solidFill>
                    </a:lnT>
                    <a:lnB w="12700">
                      <a:solidFill>
                        <a:srgbClr val="0070C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85" name="Prostokąt"/>
          <p:cNvSpPr/>
          <p:nvPr/>
        </p:nvSpPr>
        <p:spPr>
          <a:xfrm>
            <a:off x="1459143" y="1457537"/>
            <a:ext cx="6370177" cy="54849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386" name="OŚWIADCZENIA I ZEZWOLENIA 2024"/>
          <p:cNvSpPr txBox="1"/>
          <p:nvPr/>
        </p:nvSpPr>
        <p:spPr>
          <a:xfrm>
            <a:off x="1832745" y="1533595"/>
            <a:ext cx="5478510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600"/>
              </a:spcBef>
              <a:defRPr sz="21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dirty="0"/>
              <a:t>OŚWIADCZENIA I ZEZWOLENIA 2024</a:t>
            </a:r>
          </a:p>
        </p:txBody>
      </p:sp>
      <p:sp>
        <p:nvSpPr>
          <p:cNvPr id="10" name="Prostokąt"/>
          <p:cNvSpPr/>
          <p:nvPr/>
        </p:nvSpPr>
        <p:spPr>
          <a:xfrm rot="10800000">
            <a:off x="2799644" y="6416836"/>
            <a:ext cx="6344356" cy="44116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5" name="Wykres 7"/>
          <p:cNvGraphicFramePr/>
          <p:nvPr>
            <p:extLst>
              <p:ext uri="{D42A27DB-BD31-4B8C-83A1-F6EECF244321}">
                <p14:modId xmlns:p14="http://schemas.microsoft.com/office/powerpoint/2010/main" val="1203508194"/>
              </p:ext>
            </p:extLst>
          </p:nvPr>
        </p:nvGraphicFramePr>
        <p:xfrm>
          <a:off x="2561284" y="1896534"/>
          <a:ext cx="4121738" cy="4726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86" name="Projekt bez nazwy-2.png" descr="Projekt bez nazwy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50" y="-1078965"/>
            <a:ext cx="3824411" cy="3824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Projekt bez nazwy.png" descr="Projekt bez nazwy.png"/>
          <p:cNvPicPr>
            <a:picLocks noChangeAspect="1"/>
          </p:cNvPicPr>
          <p:nvPr/>
        </p:nvPicPr>
        <p:blipFill>
          <a:blip r:embed="rId4"/>
          <a:srcRect l="5803"/>
          <a:stretch>
            <a:fillRect/>
          </a:stretch>
        </p:blipFill>
        <p:spPr>
          <a:xfrm>
            <a:off x="6359888" y="-589359"/>
            <a:ext cx="2679923" cy="2845023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Liczba podmiotów gospodarki narodowej  (III kwartał 2024)"/>
          <p:cNvSpPr txBox="1"/>
          <p:nvPr/>
        </p:nvSpPr>
        <p:spPr>
          <a:xfrm>
            <a:off x="865383" y="1497813"/>
            <a:ext cx="7568825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>
                <a:latin typeface="Arial Black"/>
                <a:ea typeface="Arial Black"/>
                <a:cs typeface="Arial Black"/>
                <a:sym typeface="Arial Black"/>
              </a:defRPr>
            </a:pPr>
            <a:r>
              <a:t>Liczba podmiotów gospodarki narodowej </a:t>
            </a:r>
            <a:br/>
            <a:r>
              <a:t>(III kwartał 2024) </a:t>
            </a:r>
          </a:p>
        </p:txBody>
      </p:sp>
      <p:sp>
        <p:nvSpPr>
          <p:cNvPr id="189" name="42 856"/>
          <p:cNvSpPr txBox="1"/>
          <p:nvPr/>
        </p:nvSpPr>
        <p:spPr>
          <a:xfrm>
            <a:off x="5621313" y="1473727"/>
            <a:ext cx="1432693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500">
                <a:solidFill>
                  <a:srgbClr val="FF26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>
              <a:defRPr sz="1800"/>
            </a:pPr>
            <a:r>
              <a:rPr sz="2500" dirty="0"/>
              <a:t>42 856</a:t>
            </a:r>
          </a:p>
        </p:txBody>
      </p:sp>
      <p:sp>
        <p:nvSpPr>
          <p:cNvPr id="190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1" name="Owal"/>
          <p:cNvSpPr/>
          <p:nvPr/>
        </p:nvSpPr>
        <p:spPr>
          <a:xfrm>
            <a:off x="1839771" y="3928848"/>
            <a:ext cx="2178583" cy="2182737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192" name="Owal"/>
          <p:cNvSpPr/>
          <p:nvPr/>
        </p:nvSpPr>
        <p:spPr>
          <a:xfrm>
            <a:off x="5249131" y="3810608"/>
            <a:ext cx="2178583" cy="2182736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193" name="Prostokąt 6"/>
          <p:cNvSpPr txBox="1"/>
          <p:nvPr/>
        </p:nvSpPr>
        <p:spPr>
          <a:xfrm>
            <a:off x="5213268" y="4416943"/>
            <a:ext cx="2292434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600" b="1" i="1">
                <a:solidFill>
                  <a:srgbClr val="25406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Prognoza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br>
              <a:rPr dirty="0"/>
            </a:br>
            <a:r>
              <a:rPr dirty="0" err="1"/>
              <a:t>rok</a:t>
            </a:r>
            <a:r>
              <a:rPr dirty="0"/>
              <a:t> 2050</a:t>
            </a:r>
          </a:p>
          <a:p>
            <a:pPr algn="ctr">
              <a:defRPr sz="1600" b="1" i="1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320 953 </a:t>
            </a:r>
            <a:r>
              <a:rPr dirty="0" err="1"/>
              <a:t>osób</a:t>
            </a:r>
            <a:endParaRPr dirty="0"/>
          </a:p>
        </p:txBody>
      </p:sp>
      <p:sp>
        <p:nvSpPr>
          <p:cNvPr id="194" name="Prostokąt 6"/>
          <p:cNvSpPr txBox="1"/>
          <p:nvPr/>
        </p:nvSpPr>
        <p:spPr>
          <a:xfrm>
            <a:off x="1891463" y="4636324"/>
            <a:ext cx="2075197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400" b="1" i="1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Liczba</a:t>
            </a:r>
            <a:r>
              <a:rPr dirty="0"/>
              <a:t> </a:t>
            </a:r>
            <a:r>
              <a:rPr dirty="0" err="1"/>
              <a:t>ludności</a:t>
            </a:r>
            <a:r>
              <a:rPr dirty="0"/>
              <a:t> </a:t>
            </a:r>
            <a:br>
              <a:rPr dirty="0"/>
            </a:br>
            <a:r>
              <a:rPr dirty="0"/>
              <a:t>(</a:t>
            </a:r>
            <a:r>
              <a:rPr dirty="0" err="1"/>
              <a:t>stan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30.06.2024) </a:t>
            </a:r>
            <a:br>
              <a:rPr dirty="0"/>
            </a:br>
            <a:r>
              <a:rPr dirty="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303 577 </a:t>
            </a:r>
            <a:r>
              <a:rPr dirty="0" err="1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osób</a:t>
            </a:r>
            <a:endParaRPr dirty="0"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rostokąt"/>
          <p:cNvSpPr/>
          <p:nvPr/>
        </p:nvSpPr>
        <p:spPr>
          <a:xfrm rot="10800000">
            <a:off x="2799644" y="6416836"/>
            <a:ext cx="6344356" cy="44116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5" grpId="0">
        <p:bldAsOne/>
      </p:bldGraphic>
      <p:bldP spid="193" grpId="0" animBg="1"/>
      <p:bldP spid="19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Projekt bez nazwy-2.png" descr="Projekt bez nazwy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50" y="-1078965"/>
            <a:ext cx="3824411" cy="3824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Projekt bez nazwy.png" descr="Projekt bez nazwy.png"/>
          <p:cNvPicPr>
            <a:picLocks noChangeAspect="1"/>
          </p:cNvPicPr>
          <p:nvPr/>
        </p:nvPicPr>
        <p:blipFill>
          <a:blip r:embed="rId3"/>
          <a:srcRect l="5803"/>
          <a:stretch>
            <a:fillRect/>
          </a:stretch>
        </p:blipFill>
        <p:spPr>
          <a:xfrm>
            <a:off x="6359888" y="-589359"/>
            <a:ext cx="2679923" cy="2845023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aphicFrame>
        <p:nvGraphicFramePr>
          <p:cNvPr id="392" name="Tabela 7"/>
          <p:cNvGraphicFramePr/>
          <p:nvPr>
            <p:extLst>
              <p:ext uri="{D42A27DB-BD31-4B8C-83A1-F6EECF244321}">
                <p14:modId xmlns:p14="http://schemas.microsoft.com/office/powerpoint/2010/main" val="12996753"/>
              </p:ext>
            </p:extLst>
          </p:nvPr>
        </p:nvGraphicFramePr>
        <p:xfrm>
          <a:off x="965728" y="3188121"/>
          <a:ext cx="7639050" cy="2006618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7639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9536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 err="1">
                          <a:solidFill>
                            <a:schemeClr val="bg1"/>
                          </a:solidFill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Oświadczenia</a:t>
                      </a:r>
                      <a:endParaRPr sz="1600" dirty="0">
                        <a:solidFill>
                          <a:schemeClr val="bg1"/>
                        </a:solidFill>
                        <a:latin typeface="Arial Black"/>
                        <a:ea typeface="Arial Black"/>
                        <a:cs typeface="Arial Black"/>
                        <a:sym typeface="Arial Black"/>
                      </a:endParaRPr>
                    </a:p>
                  </a:txBody>
                  <a:tcPr marL="9524" marR="9524" marT="9524" marB="9524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1">
                        <a:satOff val="-4409"/>
                        <a:lumOff val="-1050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36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 err="1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Magazynowanie</a:t>
                      </a:r>
                      <a:r>
                        <a:rPr sz="1600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</a:t>
                      </a:r>
                      <a:r>
                        <a:rPr sz="1600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przechowywanie</a:t>
                      </a:r>
                      <a:r>
                        <a:rPr sz="1600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pozostałych</a:t>
                      </a:r>
                      <a:r>
                        <a:rPr sz="1600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towarów</a:t>
                      </a:r>
                      <a:r>
                        <a:rPr sz="1600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–</a:t>
                      </a:r>
                      <a:r>
                        <a:rPr lang="pl-PL" sz="1600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b="1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25,1%</a:t>
                      </a:r>
                    </a:p>
                  </a:txBody>
                  <a:tcPr marL="9524" marR="9524" marT="9524" marB="9524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9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Transport </a:t>
                      </a:r>
                      <a:r>
                        <a:rPr sz="1600" dirty="0" err="1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drogowy</a:t>
                      </a:r>
                      <a:r>
                        <a:rPr sz="1600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towarów</a:t>
                      </a:r>
                      <a:r>
                        <a:rPr sz="1600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– </a:t>
                      </a:r>
                      <a:r>
                        <a:rPr sz="1600" b="1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18,0 %</a:t>
                      </a:r>
                    </a:p>
                  </a:txBody>
                  <a:tcPr marL="9524" marR="9524" marT="9524" marB="9524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652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 err="1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Roboty</a:t>
                      </a:r>
                      <a:r>
                        <a:rPr sz="1600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budowlane</a:t>
                      </a:r>
                      <a:r>
                        <a:rPr sz="1600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związane</a:t>
                      </a:r>
                      <a:r>
                        <a:rPr sz="1600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ze</a:t>
                      </a:r>
                      <a:r>
                        <a:rPr sz="1600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wznoszeniem</a:t>
                      </a:r>
                      <a:r>
                        <a:rPr sz="1600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budynków</a:t>
                      </a:r>
                      <a:r>
                        <a:rPr sz="1600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mieszkalnych</a:t>
                      </a:r>
                      <a:r>
                        <a:rPr sz="1600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br>
                        <a:rPr lang="pl-PL" sz="1600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sz="1600" dirty="0" err="1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</a:t>
                      </a:r>
                      <a:r>
                        <a:rPr sz="1600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niemieszkalnych</a:t>
                      </a:r>
                      <a:r>
                        <a:rPr sz="1600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– </a:t>
                      </a:r>
                      <a:r>
                        <a:rPr sz="1600" b="1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7,6 %</a:t>
                      </a:r>
                    </a:p>
                  </a:txBody>
                  <a:tcPr marL="9524" marR="9524" marT="9524" marB="9524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536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 err="1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Działalność</a:t>
                      </a:r>
                      <a:r>
                        <a:rPr sz="1600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związana</a:t>
                      </a:r>
                      <a:r>
                        <a:rPr sz="1600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z </a:t>
                      </a:r>
                      <a:r>
                        <a:rPr sz="1600" dirty="0" err="1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pakowaniem</a:t>
                      </a:r>
                      <a:r>
                        <a:rPr sz="1600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– </a:t>
                      </a:r>
                      <a:r>
                        <a:rPr sz="1600" b="1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5,1 %</a:t>
                      </a:r>
                    </a:p>
                  </a:txBody>
                  <a:tcPr marL="9524" marR="9524" marT="9524" marB="9524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Prostokąt"/>
          <p:cNvSpPr/>
          <p:nvPr/>
        </p:nvSpPr>
        <p:spPr>
          <a:xfrm>
            <a:off x="2392880" y="2011470"/>
            <a:ext cx="4752331" cy="710422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10" name="Dominujące zawody"/>
          <p:cNvSpPr txBox="1"/>
          <p:nvPr/>
        </p:nvSpPr>
        <p:spPr>
          <a:xfrm>
            <a:off x="2609705" y="2109750"/>
            <a:ext cx="4341794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600"/>
              </a:spcBef>
              <a:defRPr sz="29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algn="ctr"/>
            <a:r>
              <a:rPr dirty="0" err="1"/>
              <a:t>Dominujące</a:t>
            </a:r>
            <a:r>
              <a:rPr dirty="0"/>
              <a:t> </a:t>
            </a:r>
            <a:r>
              <a:rPr dirty="0" err="1"/>
              <a:t>zawody</a:t>
            </a:r>
            <a:endParaRPr dirty="0"/>
          </a:p>
        </p:txBody>
      </p:sp>
      <p:sp>
        <p:nvSpPr>
          <p:cNvPr id="12" name="Prostokąt"/>
          <p:cNvSpPr/>
          <p:nvPr/>
        </p:nvSpPr>
        <p:spPr>
          <a:xfrm rot="10800000">
            <a:off x="2799644" y="6416836"/>
            <a:ext cx="6344356" cy="44116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Projekt bez nazwy-2.png" descr="Projekt bez nazwy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50" y="-1078965"/>
            <a:ext cx="3824411" cy="3824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Projekt bez nazwy.png" descr="Projekt bez nazwy.png"/>
          <p:cNvPicPr>
            <a:picLocks noChangeAspect="1"/>
          </p:cNvPicPr>
          <p:nvPr/>
        </p:nvPicPr>
        <p:blipFill>
          <a:blip r:embed="rId3"/>
          <a:srcRect l="5803"/>
          <a:stretch>
            <a:fillRect/>
          </a:stretch>
        </p:blipFill>
        <p:spPr>
          <a:xfrm>
            <a:off x="6359888" y="-589359"/>
            <a:ext cx="2679923" cy="2845023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aphicFrame>
        <p:nvGraphicFramePr>
          <p:cNvPr id="393" name="Tabela 8"/>
          <p:cNvGraphicFramePr/>
          <p:nvPr>
            <p:extLst>
              <p:ext uri="{D42A27DB-BD31-4B8C-83A1-F6EECF244321}">
                <p14:modId xmlns:p14="http://schemas.microsoft.com/office/powerpoint/2010/main" val="31469652"/>
              </p:ext>
            </p:extLst>
          </p:nvPr>
        </p:nvGraphicFramePr>
        <p:xfrm>
          <a:off x="907792" y="2843726"/>
          <a:ext cx="7659686" cy="19436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76596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9136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 err="1">
                          <a:solidFill>
                            <a:srgbClr val="FFFFFF"/>
                          </a:solidFill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Zezwolenia</a:t>
                      </a:r>
                      <a:endParaRPr sz="1600" dirty="0">
                        <a:solidFill>
                          <a:srgbClr val="FFFFFF"/>
                        </a:solidFill>
                        <a:latin typeface="Arial Black"/>
                        <a:ea typeface="Arial Black"/>
                        <a:cs typeface="Arial Black"/>
                        <a:sym typeface="Arial Black"/>
                      </a:endParaRPr>
                    </a:p>
                  </a:txBody>
                  <a:tcPr marL="9526" marR="9526" marT="9526" marB="9526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8000"/>
                      </a:solidFill>
                    </a:lnB>
                    <a:solidFill>
                      <a:schemeClr val="accent1">
                        <a:satOff val="-4409"/>
                        <a:lumOff val="-1050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296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Uprawa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pozostałych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drzew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i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krzewów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owocowych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oraz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orzechów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– </a:t>
                      </a:r>
                      <a:r>
                        <a:rPr sz="1600" b="1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44,0 %</a:t>
                      </a:r>
                    </a:p>
                  </a:txBody>
                  <a:tcPr marL="9526" marR="9526" marT="9526" marB="9526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8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4443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Uprawa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warzyw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włączając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melony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oraz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uprawa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roślin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korzeniowych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i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roślin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bulwiastych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– </a:t>
                      </a:r>
                      <a:r>
                        <a:rPr sz="1600" b="1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41,7 %</a:t>
                      </a:r>
                    </a:p>
                  </a:txBody>
                  <a:tcPr marL="9526" marR="9526" marT="9526" marB="9526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41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Pozostałe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uprawy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rolne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inne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niż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wieloletnie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– </a:t>
                      </a:r>
                      <a:r>
                        <a:rPr sz="1600" b="1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6,6 %</a:t>
                      </a:r>
                    </a:p>
                  </a:txBody>
                  <a:tcPr marL="9526" marR="9526" marT="9526" marB="9526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41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Działalność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usługowa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wspomagająca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produkcję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roślinną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– </a:t>
                      </a:r>
                      <a:r>
                        <a:rPr sz="1600" b="1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2,8 %</a:t>
                      </a:r>
                    </a:p>
                  </a:txBody>
                  <a:tcPr marL="9526" marR="9526" marT="9526" marB="9526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Prostokąt"/>
          <p:cNvSpPr/>
          <p:nvPr/>
        </p:nvSpPr>
        <p:spPr>
          <a:xfrm>
            <a:off x="2361470" y="1724495"/>
            <a:ext cx="4752331" cy="710422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10" name="Dominujące zawody"/>
          <p:cNvSpPr txBox="1"/>
          <p:nvPr/>
        </p:nvSpPr>
        <p:spPr>
          <a:xfrm>
            <a:off x="2578295" y="1822775"/>
            <a:ext cx="4341794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600"/>
              </a:spcBef>
              <a:defRPr sz="29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algn="ctr"/>
            <a:r>
              <a:rPr dirty="0" err="1"/>
              <a:t>Dominujące</a:t>
            </a:r>
            <a:r>
              <a:rPr dirty="0"/>
              <a:t> </a:t>
            </a:r>
            <a:r>
              <a:rPr dirty="0" err="1"/>
              <a:t>zawody</a:t>
            </a:r>
            <a:endParaRPr dirty="0"/>
          </a:p>
        </p:txBody>
      </p:sp>
      <p:sp>
        <p:nvSpPr>
          <p:cNvPr id="11" name="Prostokąt"/>
          <p:cNvSpPr/>
          <p:nvPr/>
        </p:nvSpPr>
        <p:spPr>
          <a:xfrm rot="10800000">
            <a:off x="2799644" y="6416836"/>
            <a:ext cx="6344356" cy="44116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0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Prostokąt"/>
          <p:cNvSpPr/>
          <p:nvPr/>
        </p:nvSpPr>
        <p:spPr>
          <a:xfrm>
            <a:off x="2361470" y="1724495"/>
            <a:ext cx="4752331" cy="710422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398" name="Projekt bez nazwy-2.png" descr="Projekt bez nazwy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50" y="-1078965"/>
            <a:ext cx="3824411" cy="3824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Projekt bez nazwy.png" descr="Projekt bez nazwy.png"/>
          <p:cNvPicPr>
            <a:picLocks noChangeAspect="1"/>
          </p:cNvPicPr>
          <p:nvPr/>
        </p:nvPicPr>
        <p:blipFill>
          <a:blip r:embed="rId3"/>
          <a:srcRect l="5803"/>
          <a:stretch>
            <a:fillRect/>
          </a:stretch>
        </p:blipFill>
        <p:spPr>
          <a:xfrm>
            <a:off x="6359888" y="-589359"/>
            <a:ext cx="2679923" cy="2845023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aphicFrame>
        <p:nvGraphicFramePr>
          <p:cNvPr id="401" name="Tabela 7"/>
          <p:cNvGraphicFramePr/>
          <p:nvPr>
            <p:extLst>
              <p:ext uri="{D42A27DB-BD31-4B8C-83A1-F6EECF244321}">
                <p14:modId xmlns:p14="http://schemas.microsoft.com/office/powerpoint/2010/main" val="3552798116"/>
              </p:ext>
            </p:extLst>
          </p:nvPr>
        </p:nvGraphicFramePr>
        <p:xfrm>
          <a:off x="953828" y="2712532"/>
          <a:ext cx="7567613" cy="194493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75676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0296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Informacja Starosty</a:t>
                      </a:r>
                    </a:p>
                  </a:txBody>
                  <a:tcPr marL="9527" marR="9527" marT="9527" marB="9527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1">
                        <a:satOff val="-4409"/>
                        <a:lumOff val="-1050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928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Pomocniczy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robotnik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przemysłowy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– </a:t>
                      </a:r>
                      <a:r>
                        <a:rPr sz="1600" b="1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25,5 %</a:t>
                      </a:r>
                    </a:p>
                  </a:txBody>
                  <a:tcPr marL="9527" marR="9527" marT="9527" marB="9527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928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Pracownik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produkcji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– </a:t>
                      </a:r>
                      <a:r>
                        <a:rPr sz="1600" b="1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11,6 %</a:t>
                      </a:r>
                    </a:p>
                  </a:txBody>
                  <a:tcPr marL="9527" marR="9527" marT="9527" marB="9527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928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Pakowacz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ręczny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– </a:t>
                      </a:r>
                      <a:r>
                        <a:rPr sz="1600" b="1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11,6 %</a:t>
                      </a:r>
                    </a:p>
                  </a:txBody>
                  <a:tcPr marL="9527" marR="9527" marT="9527" marB="9527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928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Pracownik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sortowania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przesyłek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i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towarów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– </a:t>
                      </a:r>
                      <a:r>
                        <a:rPr sz="1600" b="1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10,4 %</a:t>
                      </a:r>
                    </a:p>
                  </a:txBody>
                  <a:tcPr marL="9527" marR="9527" marT="9527" marB="9527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928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Magazynier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– </a:t>
                      </a:r>
                      <a:r>
                        <a:rPr sz="1600" b="1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9,7 %</a:t>
                      </a:r>
                    </a:p>
                  </a:txBody>
                  <a:tcPr marL="9527" marR="9527" marT="9527" marB="9527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02" name="Dominujące zawody"/>
          <p:cNvSpPr txBox="1"/>
          <p:nvPr/>
        </p:nvSpPr>
        <p:spPr>
          <a:xfrm>
            <a:off x="2578295" y="1822775"/>
            <a:ext cx="4341794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600"/>
              </a:spcBef>
              <a:defRPr sz="29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algn="ctr"/>
            <a:r>
              <a:rPr dirty="0" err="1"/>
              <a:t>Dominujące</a:t>
            </a:r>
            <a:r>
              <a:rPr dirty="0"/>
              <a:t> </a:t>
            </a:r>
            <a:r>
              <a:rPr dirty="0" err="1"/>
              <a:t>zawody</a:t>
            </a:r>
            <a:endParaRPr dirty="0"/>
          </a:p>
        </p:txBody>
      </p:sp>
      <p:sp>
        <p:nvSpPr>
          <p:cNvPr id="9" name="Prostokąt"/>
          <p:cNvSpPr/>
          <p:nvPr/>
        </p:nvSpPr>
        <p:spPr>
          <a:xfrm rot="10800000">
            <a:off x="2799644" y="6416836"/>
            <a:ext cx="6344356" cy="44116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Projekt bez nazwy-6.png" descr="Projekt bez nazwy-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293" y="2192350"/>
            <a:ext cx="2745288" cy="2745289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Prostokąt"/>
          <p:cNvSpPr/>
          <p:nvPr/>
        </p:nvSpPr>
        <p:spPr>
          <a:xfrm>
            <a:off x="1130904" y="1774912"/>
            <a:ext cx="7320534" cy="63754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407" name="Projekt bez nazwy-2.png" descr="Projekt bez nazwy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50" y="-1078965"/>
            <a:ext cx="3824411" cy="3824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" name="Projekt bez nazwy.png" descr="Projekt bez nazwy.png"/>
          <p:cNvPicPr>
            <a:picLocks noChangeAspect="1"/>
          </p:cNvPicPr>
          <p:nvPr/>
        </p:nvPicPr>
        <p:blipFill>
          <a:blip r:embed="rId4"/>
          <a:srcRect l="5803"/>
          <a:stretch>
            <a:fillRect/>
          </a:stretch>
        </p:blipFill>
        <p:spPr>
          <a:xfrm>
            <a:off x="6359888" y="-589359"/>
            <a:ext cx="2679923" cy="2845023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0" name="Prostokąt 6"/>
          <p:cNvSpPr/>
          <p:nvPr/>
        </p:nvSpPr>
        <p:spPr>
          <a:xfrm>
            <a:off x="1130904" y="3310733"/>
            <a:ext cx="5240280" cy="707886"/>
          </a:xfrm>
          <a:prstGeom prst="rect">
            <a:avLst/>
          </a:prstGeom>
          <a:solidFill>
            <a:schemeClr val="accent1">
              <a:satOff val="-4409"/>
              <a:lumOff val="-1050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0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dirty="0"/>
              <a:t>7 412 </a:t>
            </a:r>
            <a:r>
              <a:rPr dirty="0" err="1"/>
              <a:t>raport</a:t>
            </a:r>
            <a:r>
              <a:rPr lang="pl-PL" dirty="0"/>
              <a:t>ów</a:t>
            </a:r>
            <a:endParaRPr dirty="0"/>
          </a:p>
        </p:txBody>
      </p:sp>
      <p:sp>
        <p:nvSpPr>
          <p:cNvPr id="411" name="Obsługa formalna dotycząca Cudzoziemców"/>
          <p:cNvSpPr txBox="1"/>
          <p:nvPr/>
        </p:nvSpPr>
        <p:spPr>
          <a:xfrm>
            <a:off x="1194354" y="1879924"/>
            <a:ext cx="7193634" cy="44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600"/>
              </a:spcBef>
              <a:defRPr sz="23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algn="ctr"/>
            <a:r>
              <a:rPr dirty="0" err="1"/>
              <a:t>Obsługa</a:t>
            </a:r>
            <a:r>
              <a:rPr dirty="0"/>
              <a:t> </a:t>
            </a:r>
            <a:r>
              <a:rPr dirty="0" err="1"/>
              <a:t>formalna</a:t>
            </a:r>
            <a:r>
              <a:rPr dirty="0"/>
              <a:t> </a:t>
            </a:r>
            <a:r>
              <a:rPr dirty="0" err="1"/>
              <a:t>dotycząca</a:t>
            </a:r>
            <a:r>
              <a:rPr dirty="0"/>
              <a:t> </a:t>
            </a:r>
            <a:r>
              <a:rPr dirty="0" err="1"/>
              <a:t>Cudzoziemców</a:t>
            </a:r>
            <a:endParaRPr dirty="0"/>
          </a:p>
        </p:txBody>
      </p:sp>
      <p:sp>
        <p:nvSpPr>
          <p:cNvPr id="10" name="Prostokąt"/>
          <p:cNvSpPr/>
          <p:nvPr/>
        </p:nvSpPr>
        <p:spPr>
          <a:xfrm rot="10800000">
            <a:off x="2799644" y="6416836"/>
            <a:ext cx="6344356" cy="44116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" grpId="1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Obraz 3" descr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051" y="2131933"/>
            <a:ext cx="3027425" cy="1580104"/>
          </a:xfrm>
          <a:prstGeom prst="rect">
            <a:avLst/>
          </a:prstGeom>
          <a:ln w="12700">
            <a:miter lim="400000"/>
          </a:ln>
        </p:spPr>
      </p:pic>
      <p:sp>
        <p:nvSpPr>
          <p:cNvPr id="603" name="Prostokąt"/>
          <p:cNvSpPr/>
          <p:nvPr/>
        </p:nvSpPr>
        <p:spPr>
          <a:xfrm>
            <a:off x="1711797" y="1482124"/>
            <a:ext cx="6547352" cy="579393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605" name="Projekt bez nazwy-2.png" descr="Projekt bez nazwy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50" y="-1078965"/>
            <a:ext cx="3824411" cy="3824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6" name="Projekt bez nazwy.png" descr="Projekt bez nazwy.png"/>
          <p:cNvPicPr>
            <a:picLocks noChangeAspect="1"/>
          </p:cNvPicPr>
          <p:nvPr/>
        </p:nvPicPr>
        <p:blipFill>
          <a:blip r:embed="rId4"/>
          <a:srcRect l="5803"/>
          <a:stretch>
            <a:fillRect/>
          </a:stretch>
        </p:blipFill>
        <p:spPr>
          <a:xfrm>
            <a:off x="6359888" y="-589359"/>
            <a:ext cx="2679923" cy="2845023"/>
          </a:xfrm>
          <a:prstGeom prst="rect">
            <a:avLst/>
          </a:prstGeom>
          <a:ln w="12700">
            <a:miter lim="400000"/>
          </a:ln>
        </p:spPr>
      </p:pic>
      <p:sp>
        <p:nvSpPr>
          <p:cNvPr id="607" name="Rectangle 1"/>
          <p:cNvSpPr txBox="1"/>
          <p:nvPr/>
        </p:nvSpPr>
        <p:spPr>
          <a:xfrm>
            <a:off x="1269659" y="2384455"/>
            <a:ext cx="4396700" cy="1075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799" tIns="46799" rIns="46799" bIns="46799">
            <a:spAutoFit/>
          </a:bodyPr>
          <a:lstStyle>
            <a:lvl1pPr>
              <a:defRPr sz="2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Finansowanie działań na rzecz kształcenia ustawicznego pracodawców i pracowników</a:t>
            </a:r>
          </a:p>
        </p:txBody>
      </p:sp>
      <p:sp>
        <p:nvSpPr>
          <p:cNvPr id="608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09" name="KRAJOWY FUNDUSZ SZKOLENIOWY"/>
          <p:cNvSpPr txBox="1"/>
          <p:nvPr/>
        </p:nvSpPr>
        <p:spPr>
          <a:xfrm>
            <a:off x="1984148" y="1550976"/>
            <a:ext cx="6195825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600"/>
              </a:spcBef>
              <a:defRPr sz="24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KRAJOWY FUNDUSZ SZKOLENIOWY</a:t>
            </a:r>
          </a:p>
        </p:txBody>
      </p:sp>
      <p:sp>
        <p:nvSpPr>
          <p:cNvPr id="610" name="pole tekstowe 8"/>
          <p:cNvSpPr txBox="1"/>
          <p:nvPr/>
        </p:nvSpPr>
        <p:spPr>
          <a:xfrm>
            <a:off x="772678" y="3940790"/>
            <a:ext cx="7857305" cy="695875"/>
          </a:xfrm>
          <a:prstGeom prst="rect">
            <a:avLst/>
          </a:prstGeom>
          <a:solidFill>
            <a:schemeClr val="accent1">
              <a:satOff val="-4409"/>
              <a:lumOff val="-1050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43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Limit 2024 – </a:t>
            </a:r>
            <a:r>
              <a:rPr>
                <a:solidFill>
                  <a:srgbClr val="FF2600"/>
                </a:solidFill>
              </a:rPr>
              <a:t>2 430,1 tys. zł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0" grpId="1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Projekt bez nazwy-2.png" descr="Projekt bez nazwy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50" y="-1078965"/>
            <a:ext cx="3824411" cy="3824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3" name="Projekt bez nazwy.png" descr="Projekt bez nazwy.png"/>
          <p:cNvPicPr>
            <a:picLocks noChangeAspect="1"/>
          </p:cNvPicPr>
          <p:nvPr/>
        </p:nvPicPr>
        <p:blipFill>
          <a:blip r:embed="rId3"/>
          <a:srcRect l="5803"/>
          <a:stretch>
            <a:fillRect/>
          </a:stretch>
        </p:blipFill>
        <p:spPr>
          <a:xfrm>
            <a:off x="6359888" y="-589359"/>
            <a:ext cx="2679923" cy="2845023"/>
          </a:xfrm>
          <a:prstGeom prst="rect">
            <a:avLst/>
          </a:prstGeom>
          <a:ln w="12700">
            <a:miter lim="400000"/>
          </a:ln>
        </p:spPr>
      </p:pic>
      <p:sp>
        <p:nvSpPr>
          <p:cNvPr id="614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aphicFrame>
        <p:nvGraphicFramePr>
          <p:cNvPr id="615" name="Tabela 1"/>
          <p:cNvGraphicFramePr/>
          <p:nvPr/>
        </p:nvGraphicFramePr>
        <p:xfrm>
          <a:off x="1031693" y="2416035"/>
          <a:ext cx="7411884" cy="323103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4706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06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06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9004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Pracodawcy korzystający z KFS w 2023 roku wg sektorów działalności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1">
                        <a:satOff val="-4409"/>
                        <a:lumOff val="-1050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0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Sektor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1">
                        <a:lumOff val="2372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Liczba umów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1">
                        <a:lumOff val="2372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Liczba osób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1">
                        <a:lumOff val="2372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0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Mikroprzedsiębiorstwa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65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130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0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Duże przedsiębiorstwa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38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288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0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Jednostki samorządowe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64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90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Małe przedsiębiorstwa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149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90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Średnie przedsiębiorstwa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62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90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Organizacje pozarządowe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27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90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Łącznie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1">
                        <a:satOff val="-4409"/>
                        <a:lumOff val="-1050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142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1">
                        <a:satOff val="-4409"/>
                        <a:lumOff val="-1050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720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1">
                        <a:satOff val="-4409"/>
                        <a:lumOff val="-1050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16" name="Prostokąt"/>
          <p:cNvSpPr/>
          <p:nvPr/>
        </p:nvSpPr>
        <p:spPr>
          <a:xfrm>
            <a:off x="1378375" y="1563677"/>
            <a:ext cx="6718520" cy="423168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617" name="KRAJOWY FUNDUSZ SZKOLENIOWY"/>
          <p:cNvSpPr txBox="1"/>
          <p:nvPr/>
        </p:nvSpPr>
        <p:spPr>
          <a:xfrm>
            <a:off x="1512813" y="1550976"/>
            <a:ext cx="6449645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600"/>
              </a:spcBef>
              <a:defRPr sz="25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KRAJOWY FUNDUSZ SZKOLENIOWY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Prostokąt"/>
          <p:cNvSpPr/>
          <p:nvPr/>
        </p:nvSpPr>
        <p:spPr>
          <a:xfrm>
            <a:off x="2662622" y="2690609"/>
            <a:ext cx="4195940" cy="102343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620" name="Projekty"/>
          <p:cNvSpPr txBox="1"/>
          <p:nvPr/>
        </p:nvSpPr>
        <p:spPr>
          <a:xfrm>
            <a:off x="3057108" y="2732127"/>
            <a:ext cx="6560995" cy="1082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600"/>
              </a:spcBef>
              <a:defRPr sz="55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dirty="0" err="1"/>
              <a:t>Projekty</a:t>
            </a:r>
            <a:endParaRPr dirty="0"/>
          </a:p>
        </p:txBody>
      </p:sp>
      <p:pic>
        <p:nvPicPr>
          <p:cNvPr id="622" name="Projekt bez nazwy-2.png" descr="Projekt bez nazwy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50" y="-1078965"/>
            <a:ext cx="3824411" cy="3824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3" name="Projekt bez nazwy.png" descr="Projekt bez nazwy.png"/>
          <p:cNvPicPr>
            <a:picLocks noChangeAspect="1"/>
          </p:cNvPicPr>
          <p:nvPr/>
        </p:nvPicPr>
        <p:blipFill>
          <a:blip r:embed="rId3"/>
          <a:srcRect l="5803"/>
          <a:stretch>
            <a:fillRect/>
          </a:stretch>
        </p:blipFill>
        <p:spPr>
          <a:xfrm>
            <a:off x="6359888" y="-589359"/>
            <a:ext cx="2679923" cy="2845023"/>
          </a:xfrm>
          <a:prstGeom prst="rect">
            <a:avLst/>
          </a:prstGeom>
          <a:ln w="12700">
            <a:miter lim="400000"/>
          </a:ln>
        </p:spPr>
      </p:pic>
      <p:sp>
        <p:nvSpPr>
          <p:cNvPr id="624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Prostokąt"/>
          <p:cNvSpPr/>
          <p:nvPr/>
        </p:nvSpPr>
        <p:spPr>
          <a:xfrm rot="10800000">
            <a:off x="2799644" y="6416836"/>
            <a:ext cx="6344356" cy="44116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Prostokąt"/>
          <p:cNvSpPr/>
          <p:nvPr/>
        </p:nvSpPr>
        <p:spPr>
          <a:xfrm>
            <a:off x="546100" y="1672091"/>
            <a:ext cx="4991845" cy="583573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627" name="Projekt bez nazwy-9.png" descr="Projekt bez nazwy-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810" y="308925"/>
            <a:ext cx="3405337" cy="3405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28" name="Projekt bez nazwy-2.png" descr="Projekt bez nazwy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50" y="-1078965"/>
            <a:ext cx="3824411" cy="3824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9" name="Projekt bez nazwy.png" descr="Projekt bez nazwy.png"/>
          <p:cNvPicPr>
            <a:picLocks noChangeAspect="1"/>
          </p:cNvPicPr>
          <p:nvPr/>
        </p:nvPicPr>
        <p:blipFill>
          <a:blip r:embed="rId4"/>
          <a:srcRect l="5803"/>
          <a:stretch>
            <a:fillRect/>
          </a:stretch>
        </p:blipFill>
        <p:spPr>
          <a:xfrm>
            <a:off x="6359888" y="-589359"/>
            <a:ext cx="2679923" cy="2845023"/>
          </a:xfrm>
          <a:prstGeom prst="rect">
            <a:avLst/>
          </a:prstGeom>
          <a:ln w="12700">
            <a:miter lim="400000"/>
          </a:ln>
        </p:spPr>
      </p:pic>
      <p:sp>
        <p:nvSpPr>
          <p:cNvPr id="630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31" name="Obraz 3" descr="Obraz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558" y="5920718"/>
            <a:ext cx="8160477" cy="706262"/>
          </a:xfrm>
          <a:prstGeom prst="rect">
            <a:avLst/>
          </a:prstGeom>
          <a:ln w="12700">
            <a:miter lim="400000"/>
          </a:ln>
        </p:spPr>
      </p:pic>
      <p:sp>
        <p:nvSpPr>
          <p:cNvPr id="632" name="Rectangle 16"/>
          <p:cNvSpPr txBox="1"/>
          <p:nvPr/>
        </p:nvSpPr>
        <p:spPr>
          <a:xfrm>
            <a:off x="665638" y="2530149"/>
            <a:ext cx="8260400" cy="119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b="1" i="1">
                <a:solidFill>
                  <a:srgbClr val="00297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Cel projektu</a:t>
            </a:r>
          </a:p>
          <a:p>
            <a:pPr>
              <a:lnSpc>
                <a:spcPct val="115000"/>
              </a:lnSpc>
              <a:defRPr sz="1600" b="1" i="1">
                <a:latin typeface="Arial"/>
                <a:ea typeface="Arial"/>
                <a:cs typeface="Arial"/>
                <a:sym typeface="Arial"/>
              </a:defRPr>
            </a:pPr>
            <a:r>
              <a:t>udzielenie kompleksowego wsparcia osobom bezrobotnym z terenu powiatu krakowskiego prowadzącego do poprawy zdolności zatrudnienia oraz zwiększenia ich aktywności zawodowej</a:t>
            </a:r>
          </a:p>
        </p:txBody>
      </p:sp>
      <p:sp>
        <p:nvSpPr>
          <p:cNvPr id="633" name="Prostokąt 8"/>
          <p:cNvSpPr txBox="1"/>
          <p:nvPr/>
        </p:nvSpPr>
        <p:spPr>
          <a:xfrm>
            <a:off x="593407" y="3760459"/>
            <a:ext cx="7541261" cy="706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b="1" i="1">
                <a:solidFill>
                  <a:srgbClr val="00297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Okres realizacji projektu</a:t>
            </a:r>
            <a:r>
              <a:rPr sz="1800"/>
              <a:t>: </a:t>
            </a:r>
            <a:endParaRPr sz="3200"/>
          </a:p>
          <a:p>
            <a:pPr>
              <a:defRPr b="1" i="1">
                <a:latin typeface="Arial"/>
                <a:ea typeface="Arial"/>
                <a:cs typeface="Arial"/>
                <a:sym typeface="Arial"/>
              </a:defRPr>
            </a:pPr>
            <a:r>
              <a:t>sierpień 2023 – czerwiec 2024</a:t>
            </a:r>
          </a:p>
        </p:txBody>
      </p:sp>
      <p:sp>
        <p:nvSpPr>
          <p:cNvPr id="634" name="QAKTYWNOŚCI - MOCNA EKIPA"/>
          <p:cNvSpPr txBox="1"/>
          <p:nvPr/>
        </p:nvSpPr>
        <p:spPr>
          <a:xfrm>
            <a:off x="612548" y="1775373"/>
            <a:ext cx="4735319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600"/>
              </a:spcBef>
              <a:defRPr sz="21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QAKTYWNOŚCI - MOCNA EKIPA</a:t>
            </a:r>
          </a:p>
        </p:txBody>
      </p:sp>
      <p:sp>
        <p:nvSpPr>
          <p:cNvPr id="635" name="pole tekstowe 8"/>
          <p:cNvSpPr txBox="1"/>
          <p:nvPr/>
        </p:nvSpPr>
        <p:spPr>
          <a:xfrm>
            <a:off x="643348" y="4640209"/>
            <a:ext cx="7857305" cy="903645"/>
          </a:xfrm>
          <a:prstGeom prst="rect">
            <a:avLst/>
          </a:prstGeom>
          <a:solidFill>
            <a:schemeClr val="accent1">
              <a:satOff val="-4409"/>
              <a:lumOff val="-1050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WARTOŚĆ REALIZACJI PROJEKTU W 2024 </a:t>
            </a:r>
            <a:br/>
            <a:r>
              <a:rPr sz="3200">
                <a:solidFill>
                  <a:srgbClr val="FF0000"/>
                </a:solidFill>
              </a:rPr>
              <a:t>1 831 538,31 zł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" grpId="1" animBg="1" advAuto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Projekt bez nazwy-2.png" descr="Projekt bez nazwy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50" y="-1078965"/>
            <a:ext cx="3824411" cy="3824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8" name="Projekt bez nazwy.png" descr="Projekt bez nazwy.png"/>
          <p:cNvPicPr>
            <a:picLocks noChangeAspect="1"/>
          </p:cNvPicPr>
          <p:nvPr/>
        </p:nvPicPr>
        <p:blipFill>
          <a:blip r:embed="rId3"/>
          <a:srcRect l="5803"/>
          <a:stretch>
            <a:fillRect/>
          </a:stretch>
        </p:blipFill>
        <p:spPr>
          <a:xfrm>
            <a:off x="6359888" y="-589359"/>
            <a:ext cx="2679923" cy="2845023"/>
          </a:xfrm>
          <a:prstGeom prst="rect">
            <a:avLst/>
          </a:prstGeom>
          <a:ln w="12700">
            <a:miter lim="400000"/>
          </a:ln>
        </p:spPr>
      </p:pic>
      <p:sp>
        <p:nvSpPr>
          <p:cNvPr id="639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0" name="Rectangle 16"/>
          <p:cNvSpPr txBox="1"/>
          <p:nvPr/>
        </p:nvSpPr>
        <p:spPr>
          <a:xfrm>
            <a:off x="572769" y="2582840"/>
            <a:ext cx="8346125" cy="1192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b="1" i="1">
                <a:solidFill>
                  <a:srgbClr val="00297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Cel projektu</a:t>
            </a:r>
          </a:p>
          <a:p>
            <a:pPr>
              <a:lnSpc>
                <a:spcPct val="115000"/>
              </a:lnSpc>
              <a:defRPr sz="1600" b="1" i="1">
                <a:latin typeface="Arial"/>
                <a:ea typeface="Arial"/>
                <a:cs typeface="Arial"/>
                <a:sym typeface="Arial"/>
              </a:defRPr>
            </a:pPr>
            <a:r>
              <a:t>udzielenie kompleksowego wsparcia osobom bezrobotnym z terenu powiatu krakowskiego prowadzącego do poprawy zdolności zatrudnienia oraz zwiększenia ich aktywności zawodowej</a:t>
            </a:r>
          </a:p>
        </p:txBody>
      </p:sp>
      <p:sp>
        <p:nvSpPr>
          <p:cNvPr id="641" name="Prostokąt 8"/>
          <p:cNvSpPr txBox="1"/>
          <p:nvPr/>
        </p:nvSpPr>
        <p:spPr>
          <a:xfrm>
            <a:off x="492601" y="3837402"/>
            <a:ext cx="7541261" cy="706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b="1" i="1">
                <a:solidFill>
                  <a:srgbClr val="00297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Okres realizacji projektu</a:t>
            </a:r>
            <a:r>
              <a:rPr sz="1800"/>
              <a:t>: </a:t>
            </a:r>
            <a:endParaRPr sz="3200"/>
          </a:p>
          <a:p>
            <a:pPr>
              <a:defRPr b="1" i="1">
                <a:latin typeface="Arial"/>
                <a:ea typeface="Arial"/>
                <a:cs typeface="Arial"/>
                <a:sym typeface="Arial"/>
              </a:defRPr>
            </a:pPr>
            <a:r>
              <a:t> luty 2024 – czerwiec 2025</a:t>
            </a:r>
          </a:p>
        </p:txBody>
      </p:sp>
      <p:sp>
        <p:nvSpPr>
          <p:cNvPr id="642" name="Prostokąt"/>
          <p:cNvSpPr/>
          <p:nvPr/>
        </p:nvSpPr>
        <p:spPr>
          <a:xfrm>
            <a:off x="546100" y="1672091"/>
            <a:ext cx="5392043" cy="575723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643" name="QAKTYWNOŚCI - MOCNA EKIPA II"/>
          <p:cNvSpPr txBox="1"/>
          <p:nvPr/>
        </p:nvSpPr>
        <p:spPr>
          <a:xfrm>
            <a:off x="612548" y="1775373"/>
            <a:ext cx="5031841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600"/>
              </a:spcBef>
              <a:defRPr sz="21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QAKTYWNOŚCI - MOCNA EKIPA II</a:t>
            </a:r>
          </a:p>
        </p:txBody>
      </p:sp>
      <p:pic>
        <p:nvPicPr>
          <p:cNvPr id="644" name="Projekt bez nazwy-9.png" descr="Projekt bez nazwy-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1910" y="308925"/>
            <a:ext cx="3405337" cy="3405337"/>
          </a:xfrm>
          <a:prstGeom prst="rect">
            <a:avLst/>
          </a:prstGeom>
          <a:ln w="12700">
            <a:miter lim="400000"/>
          </a:ln>
        </p:spPr>
      </p:pic>
      <p:sp>
        <p:nvSpPr>
          <p:cNvPr id="645" name="pole tekstowe 8"/>
          <p:cNvSpPr txBox="1"/>
          <p:nvPr/>
        </p:nvSpPr>
        <p:spPr>
          <a:xfrm>
            <a:off x="643348" y="4754711"/>
            <a:ext cx="7857305" cy="903646"/>
          </a:xfrm>
          <a:prstGeom prst="rect">
            <a:avLst/>
          </a:prstGeom>
          <a:solidFill>
            <a:schemeClr val="accent1">
              <a:satOff val="-4409"/>
              <a:lumOff val="-1050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WARTOŚĆ REALIZACJI PROJEKTU W 2024 </a:t>
            </a:r>
            <a:br/>
            <a:r>
              <a:rPr sz="3200">
                <a:solidFill>
                  <a:srgbClr val="FF0000"/>
                </a:solidFill>
              </a:rPr>
              <a:t>10 057 117,78 zł</a:t>
            </a:r>
          </a:p>
        </p:txBody>
      </p:sp>
      <p:pic>
        <p:nvPicPr>
          <p:cNvPr id="646" name="Obraz 3" descr="Obraz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26" y="5846037"/>
            <a:ext cx="8139012" cy="7044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" grpId="1" animBg="1" advAuto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Projekt bez nazwy-2.png" descr="Projekt bez nazwy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50" y="-1078965"/>
            <a:ext cx="3824411" cy="3824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9" name="Projekt bez nazwy.png" descr="Projekt bez nazwy.png"/>
          <p:cNvPicPr>
            <a:picLocks noChangeAspect="1"/>
          </p:cNvPicPr>
          <p:nvPr/>
        </p:nvPicPr>
        <p:blipFill>
          <a:blip r:embed="rId3"/>
          <a:srcRect l="5803"/>
          <a:stretch>
            <a:fillRect/>
          </a:stretch>
        </p:blipFill>
        <p:spPr>
          <a:xfrm>
            <a:off x="6359888" y="-589359"/>
            <a:ext cx="2679923" cy="2845023"/>
          </a:xfrm>
          <a:prstGeom prst="rect">
            <a:avLst/>
          </a:prstGeom>
          <a:ln w="12700">
            <a:miter lim="400000"/>
          </a:ln>
        </p:spPr>
      </p:pic>
      <p:sp>
        <p:nvSpPr>
          <p:cNvPr id="650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1" name="Symbol zastępczy zawartości 5"/>
          <p:cNvSpPr txBox="1"/>
          <p:nvPr/>
        </p:nvSpPr>
        <p:spPr>
          <a:xfrm>
            <a:off x="763466" y="1429477"/>
            <a:ext cx="7795261" cy="3718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Wartość</a:t>
            </a:r>
            <a:r>
              <a:rPr dirty="0"/>
              <a:t> </a:t>
            </a:r>
            <a:r>
              <a:rPr dirty="0" err="1"/>
              <a:t>wydatków</a:t>
            </a:r>
            <a:r>
              <a:rPr dirty="0"/>
              <a:t> </a:t>
            </a:r>
            <a:r>
              <a:rPr dirty="0" err="1"/>
              <a:t>kwalifikowanych</a:t>
            </a:r>
            <a:r>
              <a:rPr dirty="0"/>
              <a:t> </a:t>
            </a:r>
            <a:r>
              <a:rPr dirty="0" err="1"/>
              <a:t>przeznaczonych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realizację</a:t>
            </a:r>
            <a:r>
              <a:rPr dirty="0"/>
              <a:t> </a:t>
            </a:r>
            <a:r>
              <a:rPr b="1" dirty="0" err="1"/>
              <a:t>Gwarancji</a:t>
            </a:r>
            <a:r>
              <a:rPr b="1" dirty="0"/>
              <a:t> </a:t>
            </a:r>
            <a:r>
              <a:rPr b="1" dirty="0" err="1"/>
              <a:t>dla</a:t>
            </a:r>
            <a:r>
              <a:rPr b="1" dirty="0"/>
              <a:t> </a:t>
            </a:r>
            <a:r>
              <a:rPr b="1" dirty="0" err="1"/>
              <a:t>młodzieży</a:t>
            </a:r>
            <a:r>
              <a:rPr b="1" dirty="0"/>
              <a:t> </a:t>
            </a:r>
            <a:r>
              <a:rPr dirty="0"/>
              <a:t>w 2024 r.:  </a:t>
            </a:r>
            <a:endParaRPr sz="3200" dirty="0"/>
          </a:p>
          <a:p>
            <a:pPr>
              <a:spcBef>
                <a:spcPts val="400"/>
              </a:spcBef>
              <a:defRPr sz="2000">
                <a:latin typeface="Arial"/>
                <a:ea typeface="Arial"/>
                <a:cs typeface="Arial"/>
                <a:sym typeface="Arial"/>
              </a:defRPr>
            </a:pPr>
            <a:br>
              <a:rPr lang="pl-PL" sz="3200" dirty="0"/>
            </a:br>
            <a:br>
              <a:rPr dirty="0">
                <a:solidFill>
                  <a:srgbClr val="C00000"/>
                </a:solidFill>
              </a:rPr>
            </a:br>
            <a:r>
              <a:rPr dirty="0" err="1"/>
              <a:t>Wartość</a:t>
            </a:r>
            <a:r>
              <a:rPr dirty="0"/>
              <a:t> </a:t>
            </a:r>
            <a:r>
              <a:rPr dirty="0" err="1"/>
              <a:t>wydatków</a:t>
            </a:r>
            <a:r>
              <a:rPr dirty="0"/>
              <a:t> </a:t>
            </a:r>
            <a:r>
              <a:rPr dirty="0" err="1"/>
              <a:t>kwalifikowanych</a:t>
            </a:r>
            <a:r>
              <a:rPr dirty="0"/>
              <a:t> </a:t>
            </a:r>
            <a:r>
              <a:rPr dirty="0" err="1"/>
              <a:t>przeznaczonych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działania</a:t>
            </a:r>
            <a:r>
              <a:rPr dirty="0"/>
              <a:t> </a:t>
            </a:r>
            <a:r>
              <a:rPr dirty="0" err="1"/>
              <a:t>przyczyniające</a:t>
            </a:r>
            <a:r>
              <a:rPr dirty="0"/>
              <a:t> </a:t>
            </a:r>
            <a:r>
              <a:rPr dirty="0" err="1"/>
              <a:t>się</a:t>
            </a:r>
            <a:r>
              <a:rPr dirty="0"/>
              <a:t> do </a:t>
            </a:r>
            <a:r>
              <a:rPr dirty="0" err="1"/>
              <a:t>zwiększenia</a:t>
            </a:r>
            <a:r>
              <a:rPr dirty="0"/>
              <a:t> </a:t>
            </a:r>
            <a:r>
              <a:rPr b="1" dirty="0" err="1"/>
              <a:t>ekologicznych</a:t>
            </a:r>
            <a:r>
              <a:rPr b="1" dirty="0"/>
              <a:t> (</a:t>
            </a:r>
            <a:r>
              <a:rPr b="1" dirty="0" err="1"/>
              <a:t>zielonych</a:t>
            </a:r>
            <a:r>
              <a:rPr b="1" dirty="0"/>
              <a:t>) </a:t>
            </a:r>
            <a:r>
              <a:rPr b="1" dirty="0" err="1"/>
              <a:t>umiejętności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tworzenia</a:t>
            </a:r>
            <a:r>
              <a:rPr dirty="0"/>
              <a:t> </a:t>
            </a:r>
            <a:r>
              <a:rPr dirty="0" err="1"/>
              <a:t>zielonych</a:t>
            </a:r>
            <a:r>
              <a:rPr dirty="0"/>
              <a:t> </a:t>
            </a:r>
            <a:r>
              <a:rPr dirty="0" err="1"/>
              <a:t>miejsc</a:t>
            </a:r>
            <a:r>
              <a:rPr dirty="0"/>
              <a:t> </a:t>
            </a:r>
            <a:r>
              <a:rPr dirty="0" err="1"/>
              <a:t>pracy</a:t>
            </a:r>
            <a:r>
              <a:rPr dirty="0"/>
              <a:t> w 2024 r.:</a:t>
            </a:r>
            <a:endParaRPr sz="3200" dirty="0"/>
          </a:p>
          <a:p>
            <a:pPr>
              <a:spcBef>
                <a:spcPts val="600"/>
              </a:spcBef>
              <a:defRPr sz="25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200" dirty="0"/>
          </a:p>
          <a:p>
            <a:pPr>
              <a:spcBef>
                <a:spcPts val="400"/>
              </a:spcBef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Wartość</a:t>
            </a:r>
            <a:r>
              <a:rPr dirty="0"/>
              <a:t> </a:t>
            </a:r>
            <a:r>
              <a:rPr dirty="0" err="1"/>
              <a:t>wydatków</a:t>
            </a:r>
            <a:r>
              <a:rPr dirty="0"/>
              <a:t> </a:t>
            </a:r>
            <a:r>
              <a:rPr dirty="0" err="1"/>
              <a:t>kwalifikowanych</a:t>
            </a:r>
            <a:r>
              <a:rPr dirty="0"/>
              <a:t> </a:t>
            </a:r>
            <a:r>
              <a:rPr dirty="0" err="1"/>
              <a:t>przeznaczonych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wsparcie</a:t>
            </a:r>
            <a:r>
              <a:rPr dirty="0"/>
              <a:t> </a:t>
            </a:r>
            <a:r>
              <a:rPr dirty="0" err="1"/>
              <a:t>osób</a:t>
            </a:r>
            <a:r>
              <a:rPr dirty="0"/>
              <a:t> </a:t>
            </a:r>
            <a:r>
              <a:rPr b="1" dirty="0" err="1"/>
              <a:t>długotrwale</a:t>
            </a:r>
            <a:r>
              <a:rPr b="1" dirty="0"/>
              <a:t> </a:t>
            </a:r>
            <a:r>
              <a:rPr b="1" dirty="0" err="1"/>
              <a:t>bezrobotnych</a:t>
            </a:r>
            <a:r>
              <a:rPr b="1" dirty="0"/>
              <a:t> </a:t>
            </a:r>
            <a:r>
              <a:rPr dirty="0"/>
              <a:t>w 2024 r.: </a:t>
            </a:r>
            <a:endParaRPr sz="3200" dirty="0"/>
          </a:p>
        </p:txBody>
      </p:sp>
      <p:pic>
        <p:nvPicPr>
          <p:cNvPr id="652" name="Obraz 3" descr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322" y="5977085"/>
            <a:ext cx="7575551" cy="655639"/>
          </a:xfrm>
          <a:prstGeom prst="rect">
            <a:avLst/>
          </a:prstGeom>
          <a:ln w="12700">
            <a:miter lim="400000"/>
          </a:ln>
        </p:spPr>
      </p:pic>
      <p:sp>
        <p:nvSpPr>
          <p:cNvPr id="653" name="Prostokąt 6"/>
          <p:cNvSpPr/>
          <p:nvPr/>
        </p:nvSpPr>
        <p:spPr>
          <a:xfrm>
            <a:off x="751298" y="2255664"/>
            <a:ext cx="2869048" cy="434341"/>
          </a:xfrm>
          <a:prstGeom prst="rect">
            <a:avLst/>
          </a:prstGeom>
          <a:solidFill>
            <a:schemeClr val="accent1">
              <a:satOff val="-4409"/>
              <a:lumOff val="-1050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9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dirty="0"/>
              <a:t>4 575 646,49 </a:t>
            </a:r>
            <a:r>
              <a:rPr dirty="0" err="1"/>
              <a:t>zł</a:t>
            </a:r>
            <a:endParaRPr dirty="0"/>
          </a:p>
        </p:txBody>
      </p:sp>
      <p:sp>
        <p:nvSpPr>
          <p:cNvPr id="654" name="Prostokąt 6"/>
          <p:cNvSpPr/>
          <p:nvPr/>
        </p:nvSpPr>
        <p:spPr>
          <a:xfrm>
            <a:off x="751298" y="3926462"/>
            <a:ext cx="3047316" cy="434341"/>
          </a:xfrm>
          <a:prstGeom prst="rect">
            <a:avLst/>
          </a:prstGeom>
          <a:solidFill>
            <a:schemeClr val="accent1">
              <a:satOff val="-4409"/>
              <a:lumOff val="-1050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9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790 296,57 zł </a:t>
            </a:r>
          </a:p>
        </p:txBody>
      </p:sp>
      <p:sp>
        <p:nvSpPr>
          <p:cNvPr id="655" name="Prostokąt 6"/>
          <p:cNvSpPr/>
          <p:nvPr/>
        </p:nvSpPr>
        <p:spPr>
          <a:xfrm>
            <a:off x="751298" y="5161527"/>
            <a:ext cx="3047316" cy="434341"/>
          </a:xfrm>
          <a:prstGeom prst="rect">
            <a:avLst/>
          </a:prstGeom>
          <a:solidFill>
            <a:schemeClr val="accent1">
              <a:satOff val="-4409"/>
              <a:lumOff val="-1050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9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dirty="0"/>
              <a:t>3 626 629,56 </a:t>
            </a:r>
            <a:r>
              <a:rPr dirty="0" err="1"/>
              <a:t>zł</a:t>
            </a:r>
            <a:r>
              <a:rPr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8" fill="hold" grpId="2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8" fill="hold" grpId="3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3" grpId="1" animBg="1" advAuto="0"/>
      <p:bldP spid="654" grpId="2" animBg="1" advAuto="0"/>
      <p:bldP spid="655" grpId="3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rostokąt"/>
          <p:cNvSpPr/>
          <p:nvPr/>
        </p:nvSpPr>
        <p:spPr>
          <a:xfrm>
            <a:off x="661275" y="1672897"/>
            <a:ext cx="8065733" cy="669064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223" name="Projekt bez nazwy-5.png" descr="Projekt bez nazwy-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453" y="2593325"/>
            <a:ext cx="2845198" cy="2845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Projekt bez nazwy-2.png" descr="Projekt bez nazwy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50" y="-1078965"/>
            <a:ext cx="3824411" cy="3824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Projekt bez nazwy.png" descr="Projekt bez nazwy.png"/>
          <p:cNvPicPr>
            <a:picLocks noChangeAspect="1"/>
          </p:cNvPicPr>
          <p:nvPr/>
        </p:nvPicPr>
        <p:blipFill>
          <a:blip r:embed="rId4"/>
          <a:srcRect l="5803"/>
          <a:stretch>
            <a:fillRect/>
          </a:stretch>
        </p:blipFill>
        <p:spPr>
          <a:xfrm>
            <a:off x="6359888" y="-589359"/>
            <a:ext cx="2679923" cy="2845023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7" name="pole tekstowe 8"/>
          <p:cNvSpPr txBox="1"/>
          <p:nvPr/>
        </p:nvSpPr>
        <p:spPr>
          <a:xfrm>
            <a:off x="1452212" y="3648000"/>
            <a:ext cx="4333394" cy="923330"/>
          </a:xfrm>
          <a:prstGeom prst="rect">
            <a:avLst/>
          </a:prstGeom>
          <a:solidFill>
            <a:schemeClr val="accent1">
              <a:satOff val="-4409"/>
              <a:lumOff val="-1050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70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5400" dirty="0"/>
              <a:t>11 604</a:t>
            </a:r>
            <a:r>
              <a:rPr lang="pl-PL" sz="5400" dirty="0"/>
              <a:t> osób</a:t>
            </a:r>
            <a:endParaRPr sz="5400" dirty="0"/>
          </a:p>
        </p:txBody>
      </p:sp>
      <p:sp>
        <p:nvSpPr>
          <p:cNvPr id="228" name="Łączna liczba bezrobotnych i poszukujących pracy  obsługiwanych w Urzędzie Pracy Powiatu Krakowskiego w 2024 roku"/>
          <p:cNvSpPr txBox="1"/>
          <p:nvPr/>
        </p:nvSpPr>
        <p:spPr>
          <a:xfrm>
            <a:off x="753226" y="1724004"/>
            <a:ext cx="7868499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spcBef>
                <a:spcPts val="600"/>
              </a:spcBef>
              <a:defRPr sz="1600"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dirty="0" err="1"/>
              <a:t>Łączna</a:t>
            </a:r>
            <a:r>
              <a:rPr dirty="0"/>
              <a:t> </a:t>
            </a:r>
            <a:r>
              <a:rPr dirty="0" err="1"/>
              <a:t>liczba</a:t>
            </a:r>
            <a:r>
              <a:rPr dirty="0"/>
              <a:t> </a:t>
            </a:r>
            <a:r>
              <a:rPr lang="pl-PL" dirty="0"/>
              <a:t>osób </a:t>
            </a:r>
            <a:r>
              <a:rPr dirty="0" err="1"/>
              <a:t>bezrobotnych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poszukujących</a:t>
            </a:r>
            <a:r>
              <a:rPr dirty="0"/>
              <a:t> </a:t>
            </a:r>
            <a:r>
              <a:rPr dirty="0" err="1"/>
              <a:t>pracy</a:t>
            </a:r>
            <a:r>
              <a:rPr dirty="0"/>
              <a:t> </a:t>
            </a:r>
            <a:br>
              <a:rPr dirty="0"/>
            </a:br>
            <a:r>
              <a:rPr dirty="0" err="1"/>
              <a:t>obsługiwanych</a:t>
            </a:r>
            <a:r>
              <a:rPr dirty="0"/>
              <a:t> w </a:t>
            </a:r>
            <a:r>
              <a:rPr dirty="0" err="1"/>
              <a:t>Urzędzie</a:t>
            </a:r>
            <a:r>
              <a:rPr dirty="0"/>
              <a:t> </a:t>
            </a:r>
            <a:r>
              <a:rPr dirty="0" err="1"/>
              <a:t>Pracy</a:t>
            </a:r>
            <a:r>
              <a:rPr dirty="0"/>
              <a:t> </a:t>
            </a:r>
            <a:r>
              <a:rPr dirty="0" err="1"/>
              <a:t>Powiatu</a:t>
            </a:r>
            <a:r>
              <a:rPr dirty="0"/>
              <a:t> </a:t>
            </a:r>
            <a:r>
              <a:rPr dirty="0" err="1"/>
              <a:t>Krakowskiego</a:t>
            </a:r>
            <a:r>
              <a:rPr dirty="0"/>
              <a:t> w 2024 </a:t>
            </a:r>
            <a:r>
              <a:rPr dirty="0" err="1"/>
              <a:t>roku</a:t>
            </a:r>
            <a:endParaRPr dirty="0"/>
          </a:p>
        </p:txBody>
      </p:sp>
      <p:sp>
        <p:nvSpPr>
          <p:cNvPr id="10" name="Prostokąt"/>
          <p:cNvSpPr/>
          <p:nvPr/>
        </p:nvSpPr>
        <p:spPr>
          <a:xfrm rot="10800000">
            <a:off x="2799644" y="6416836"/>
            <a:ext cx="6344356" cy="44116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Prostokąt"/>
          <p:cNvSpPr/>
          <p:nvPr/>
        </p:nvSpPr>
        <p:spPr>
          <a:xfrm>
            <a:off x="533400" y="1493845"/>
            <a:ext cx="8307194" cy="49996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658" name="Projekt bez nazwy-2.png" descr="Projekt bez nazwy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50" y="-1078965"/>
            <a:ext cx="3824411" cy="3824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9" name="Projekt bez nazwy.png" descr="Projekt bez nazwy.png"/>
          <p:cNvPicPr>
            <a:picLocks noChangeAspect="1"/>
          </p:cNvPicPr>
          <p:nvPr/>
        </p:nvPicPr>
        <p:blipFill>
          <a:blip r:embed="rId3"/>
          <a:srcRect l="5803"/>
          <a:stretch>
            <a:fillRect/>
          </a:stretch>
        </p:blipFill>
        <p:spPr>
          <a:xfrm>
            <a:off x="6359888" y="-589359"/>
            <a:ext cx="2679923" cy="2845023"/>
          </a:xfrm>
          <a:prstGeom prst="rect">
            <a:avLst/>
          </a:prstGeom>
          <a:ln w="12700">
            <a:miter lim="400000"/>
          </a:ln>
        </p:spPr>
      </p:pic>
      <p:sp>
        <p:nvSpPr>
          <p:cNvPr id="660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61" name="Obraz 7" descr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791" y="2367157"/>
            <a:ext cx="7192418" cy="4114335"/>
          </a:xfrm>
          <a:prstGeom prst="rect">
            <a:avLst/>
          </a:prstGeom>
          <a:ln w="38100" cap="sq">
            <a:solidFill>
              <a:srgbClr val="000000"/>
            </a:solidFill>
            <a:miter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sp>
        <p:nvSpPr>
          <p:cNvPr id="662" name="Wiosna na rynku pracy – Partnerstwo na rzecz Osób Młodych"/>
          <p:cNvSpPr txBox="1"/>
          <p:nvPr/>
        </p:nvSpPr>
        <p:spPr>
          <a:xfrm>
            <a:off x="612548" y="1559473"/>
            <a:ext cx="8129134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600"/>
              </a:spcBef>
              <a:defRPr sz="19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Wiosna na rynku pracy – Partnerstwo na rzecz Osób Młodych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Prostokąt"/>
          <p:cNvSpPr/>
          <p:nvPr/>
        </p:nvSpPr>
        <p:spPr>
          <a:xfrm>
            <a:off x="952500" y="1597573"/>
            <a:ext cx="7546703" cy="61214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665" name="Projekt bez nazwy-2.png" descr="Projekt bez nazwy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50" y="-1078965"/>
            <a:ext cx="3824411" cy="3824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6" name="Projekt bez nazwy.png" descr="Projekt bez nazwy.png"/>
          <p:cNvPicPr>
            <a:picLocks noChangeAspect="1"/>
          </p:cNvPicPr>
          <p:nvPr/>
        </p:nvPicPr>
        <p:blipFill>
          <a:blip r:embed="rId3"/>
          <a:srcRect l="5803"/>
          <a:stretch>
            <a:fillRect/>
          </a:stretch>
        </p:blipFill>
        <p:spPr>
          <a:xfrm>
            <a:off x="6359888" y="-589359"/>
            <a:ext cx="2679923" cy="2845023"/>
          </a:xfrm>
          <a:prstGeom prst="rect">
            <a:avLst/>
          </a:prstGeom>
          <a:ln w="12700">
            <a:miter lim="400000"/>
          </a:ln>
        </p:spPr>
      </p:pic>
      <p:sp>
        <p:nvSpPr>
          <p:cNvPr id="667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68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858" y="2453234"/>
            <a:ext cx="4360265" cy="2908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669" name="Picture 6" descr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4465" y="2463430"/>
            <a:ext cx="4360267" cy="2908298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Partnerstwo na rzecz Osób Młodych"/>
          <p:cNvSpPr txBox="1"/>
          <p:nvPr/>
        </p:nvSpPr>
        <p:spPr>
          <a:xfrm>
            <a:off x="1062894" y="1597573"/>
            <a:ext cx="7325914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600"/>
              </a:spcBef>
              <a:defRPr sz="29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Partnerstwo na rzecz Osób Młodych</a:t>
            </a:r>
          </a:p>
        </p:txBody>
      </p:sp>
      <p:sp>
        <p:nvSpPr>
          <p:cNvPr id="9" name="Prostokąt"/>
          <p:cNvSpPr/>
          <p:nvPr/>
        </p:nvSpPr>
        <p:spPr>
          <a:xfrm rot="10800000">
            <a:off x="2799644" y="6416836"/>
            <a:ext cx="6344356" cy="44116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Prostokąt"/>
          <p:cNvSpPr/>
          <p:nvPr/>
        </p:nvSpPr>
        <p:spPr>
          <a:xfrm>
            <a:off x="685800" y="1611568"/>
            <a:ext cx="5331768" cy="103455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673" name="Projekt bez nazwy-2.png" descr="Projekt bez nazwy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50" y="-1078965"/>
            <a:ext cx="3824411" cy="3824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4" name="Projekt bez nazwy.png" descr="Projekt bez nazwy.png"/>
          <p:cNvPicPr>
            <a:picLocks noChangeAspect="1"/>
          </p:cNvPicPr>
          <p:nvPr/>
        </p:nvPicPr>
        <p:blipFill>
          <a:blip r:embed="rId3"/>
          <a:srcRect l="5803"/>
          <a:stretch>
            <a:fillRect/>
          </a:stretch>
        </p:blipFill>
        <p:spPr>
          <a:xfrm>
            <a:off x="6359888" y="-500459"/>
            <a:ext cx="2679923" cy="2845023"/>
          </a:xfrm>
          <a:prstGeom prst="rect">
            <a:avLst/>
          </a:prstGeom>
          <a:ln w="12700">
            <a:miter lim="400000"/>
          </a:ln>
        </p:spPr>
      </p:pic>
      <p:sp>
        <p:nvSpPr>
          <p:cNvPr id="675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6" name="Rectangle 16"/>
          <p:cNvSpPr txBox="1"/>
          <p:nvPr/>
        </p:nvSpPr>
        <p:spPr>
          <a:xfrm>
            <a:off x="725169" y="2964148"/>
            <a:ext cx="8346125" cy="946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b="1" i="1">
                <a:solidFill>
                  <a:srgbClr val="00297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Cel projektu</a:t>
            </a:r>
          </a:p>
          <a:p>
            <a:pPr>
              <a:spcBef>
                <a:spcPts val="300"/>
              </a:spcBef>
              <a:defRPr sz="1600" b="1" i="1">
                <a:solidFill>
                  <a:srgbClr val="00297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000000"/>
                </a:solidFill>
              </a:rPr>
              <a:t>pomoc w zatrudnieniu pracowników dla mikro i małych przedsiębiorców </a:t>
            </a:r>
            <a:br>
              <a:rPr>
                <a:solidFill>
                  <a:srgbClr val="000000"/>
                </a:solidFill>
              </a:rPr>
            </a:br>
            <a:r>
              <a:rPr>
                <a:solidFill>
                  <a:srgbClr val="000000"/>
                </a:solidFill>
              </a:rPr>
              <a:t>oraz osób samozatrudnionych</a:t>
            </a:r>
            <a:r>
              <a:t>	</a:t>
            </a:r>
          </a:p>
        </p:txBody>
      </p:sp>
      <p:sp>
        <p:nvSpPr>
          <p:cNvPr id="677" name="Prostokąt 8"/>
          <p:cNvSpPr txBox="1"/>
          <p:nvPr/>
        </p:nvSpPr>
        <p:spPr>
          <a:xfrm>
            <a:off x="758507" y="3976811"/>
            <a:ext cx="7541261" cy="706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b="1" i="1">
                <a:solidFill>
                  <a:srgbClr val="00297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Okres realizacji projektu</a:t>
            </a:r>
            <a:r>
              <a:rPr sz="1800"/>
              <a:t>: </a:t>
            </a:r>
            <a:endParaRPr sz="3200"/>
          </a:p>
          <a:p>
            <a:pPr>
              <a:defRPr b="1" i="1">
                <a:latin typeface="Arial"/>
                <a:ea typeface="Arial"/>
                <a:cs typeface="Arial"/>
                <a:sym typeface="Arial"/>
              </a:defRPr>
            </a:pPr>
            <a:r>
              <a:t>styczeń 2023 – grudzień 2024</a:t>
            </a:r>
          </a:p>
        </p:txBody>
      </p:sp>
      <p:pic>
        <p:nvPicPr>
          <p:cNvPr id="678" name="Obraz 4" descr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2517" y="2414363"/>
            <a:ext cx="1729891" cy="8077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9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1818" y="1709406"/>
            <a:ext cx="1716238" cy="572080"/>
          </a:xfrm>
          <a:prstGeom prst="rect">
            <a:avLst/>
          </a:prstGeom>
          <a:ln w="12700">
            <a:miter lim="400000"/>
          </a:ln>
        </p:spPr>
      </p:pic>
      <p:sp>
        <p:nvSpPr>
          <p:cNvPr id="680" name="Małopolski Program Regionalny"/>
          <p:cNvSpPr txBox="1"/>
          <p:nvPr/>
        </p:nvSpPr>
        <p:spPr>
          <a:xfrm>
            <a:off x="825985" y="1721125"/>
            <a:ext cx="4711227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600"/>
              </a:spcBef>
              <a:defRPr sz="21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Małopolski Program Regionalny</a:t>
            </a:r>
          </a:p>
        </p:txBody>
      </p:sp>
      <p:sp>
        <p:nvSpPr>
          <p:cNvPr id="681" name="FIRMA +1"/>
          <p:cNvSpPr txBox="1"/>
          <p:nvPr/>
        </p:nvSpPr>
        <p:spPr>
          <a:xfrm>
            <a:off x="835188" y="2152925"/>
            <a:ext cx="1490029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 i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FIRMA +1</a:t>
            </a:r>
          </a:p>
        </p:txBody>
      </p:sp>
      <p:sp>
        <p:nvSpPr>
          <p:cNvPr id="682" name="pole tekstowe 8"/>
          <p:cNvSpPr txBox="1"/>
          <p:nvPr/>
        </p:nvSpPr>
        <p:spPr>
          <a:xfrm>
            <a:off x="643348" y="4881711"/>
            <a:ext cx="7857305" cy="903646"/>
          </a:xfrm>
          <a:prstGeom prst="rect">
            <a:avLst/>
          </a:prstGeom>
          <a:solidFill>
            <a:schemeClr val="accent1">
              <a:satOff val="-4409"/>
              <a:lumOff val="-1050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WARTOŚĆ REALIZACJI PROJEKTU W 2024 </a:t>
            </a:r>
            <a:br/>
            <a:r>
              <a:rPr sz="3200">
                <a:solidFill>
                  <a:srgbClr val="FF0000"/>
                </a:solidFill>
              </a:rPr>
              <a:t>360 000,00 zł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2" grpId="1" animBg="1" advAuto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Prostokąt"/>
          <p:cNvSpPr/>
          <p:nvPr/>
        </p:nvSpPr>
        <p:spPr>
          <a:xfrm>
            <a:off x="508000" y="1515862"/>
            <a:ext cx="8446840" cy="878246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685" name="Projekt bez nazwy-2.png" descr="Projekt bez nazwy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50" y="-1078965"/>
            <a:ext cx="3824411" cy="3824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686" name="Projekt bez nazwy.png" descr="Projekt bez nazwy.png"/>
          <p:cNvPicPr>
            <a:picLocks noChangeAspect="1"/>
          </p:cNvPicPr>
          <p:nvPr/>
        </p:nvPicPr>
        <p:blipFill>
          <a:blip r:embed="rId3"/>
          <a:srcRect l="5803"/>
          <a:stretch>
            <a:fillRect/>
          </a:stretch>
        </p:blipFill>
        <p:spPr>
          <a:xfrm>
            <a:off x="6359888" y="-589359"/>
            <a:ext cx="2679923" cy="2845023"/>
          </a:xfrm>
          <a:prstGeom prst="rect">
            <a:avLst/>
          </a:prstGeom>
          <a:ln w="12700">
            <a:miter lim="400000"/>
          </a:ln>
        </p:spPr>
      </p:pic>
      <p:sp>
        <p:nvSpPr>
          <p:cNvPr id="687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8" name="Rectangle 16"/>
          <p:cNvSpPr txBox="1"/>
          <p:nvPr/>
        </p:nvSpPr>
        <p:spPr>
          <a:xfrm>
            <a:off x="640772" y="2714747"/>
            <a:ext cx="7862456" cy="1218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b="1" i="1">
                <a:solidFill>
                  <a:srgbClr val="00297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Cel projektu</a:t>
            </a:r>
          </a:p>
          <a:p>
            <a:pPr>
              <a:spcBef>
                <a:spcPts val="400"/>
              </a:spcBef>
              <a:defRPr sz="1600" b="1" i="1">
                <a:solidFill>
                  <a:srgbClr val="00297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000000"/>
                </a:solidFill>
              </a:rPr>
              <a:t>utworzenie ośrodka zintegrowanej pomocy ukierunkowanej na wspieranie aktywności zawodowej osób młodych mieszkańców powiatu krakowskiego </a:t>
            </a:r>
            <a:br>
              <a:rPr>
                <a:solidFill>
                  <a:srgbClr val="000000"/>
                </a:solidFill>
              </a:rPr>
            </a:br>
            <a:r>
              <a:rPr>
                <a:solidFill>
                  <a:srgbClr val="000000"/>
                </a:solidFill>
              </a:rPr>
              <a:t>i miasta Krakowa </a:t>
            </a:r>
            <a:r>
              <a:rPr sz="1800" b="0" i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689" name="Prostokąt 8"/>
          <p:cNvSpPr txBox="1"/>
          <p:nvPr/>
        </p:nvSpPr>
        <p:spPr>
          <a:xfrm>
            <a:off x="606107" y="3933392"/>
            <a:ext cx="7541261" cy="706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b="1" i="1">
                <a:solidFill>
                  <a:srgbClr val="00297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Okres realizacji projektu</a:t>
            </a:r>
            <a:r>
              <a:rPr sz="1800"/>
              <a:t>: </a:t>
            </a:r>
            <a:endParaRPr sz="3200"/>
          </a:p>
          <a:p>
            <a:pPr>
              <a:defRPr b="1" i="1">
                <a:latin typeface="Arial"/>
                <a:ea typeface="Arial"/>
                <a:cs typeface="Arial"/>
                <a:sym typeface="Arial"/>
              </a:defRPr>
            </a:pPr>
            <a:r>
              <a:t>wrzesień 2023 – grudzień 2024</a:t>
            </a:r>
          </a:p>
        </p:txBody>
      </p:sp>
      <p:sp>
        <p:nvSpPr>
          <p:cNvPr id="690" name="pole tekstowe 2"/>
          <p:cNvSpPr txBox="1"/>
          <p:nvPr/>
        </p:nvSpPr>
        <p:spPr>
          <a:xfrm>
            <a:off x="-652780" y="1953514"/>
            <a:ext cx="4480560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 i="1">
                <a:solidFill>
                  <a:srgbClr val="00297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Projekt pilotażowy</a:t>
            </a:r>
          </a:p>
        </p:txBody>
      </p:sp>
      <p:pic>
        <p:nvPicPr>
          <p:cNvPr id="691" name="Obraz 1" descr="Obraz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270161" y="2561022"/>
            <a:ext cx="3204694" cy="4853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92" name="Obraz 6" descr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2695" y="5416332"/>
            <a:ext cx="1002208" cy="1199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693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7426" y="5975739"/>
            <a:ext cx="1835037" cy="759121"/>
          </a:xfrm>
          <a:prstGeom prst="rect">
            <a:avLst/>
          </a:prstGeom>
          <a:ln w="12700">
            <a:miter lim="400000"/>
          </a:ln>
        </p:spPr>
      </p:pic>
      <p:sp>
        <p:nvSpPr>
          <p:cNvPr id="694" name="pole tekstowe 8"/>
          <p:cNvSpPr txBox="1"/>
          <p:nvPr/>
        </p:nvSpPr>
        <p:spPr>
          <a:xfrm>
            <a:off x="643348" y="4855874"/>
            <a:ext cx="6919886" cy="903646"/>
          </a:xfrm>
          <a:prstGeom prst="rect">
            <a:avLst/>
          </a:prstGeom>
          <a:solidFill>
            <a:schemeClr val="accent1">
              <a:satOff val="-4409"/>
              <a:lumOff val="-1050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WARTOŚĆ REALIZACJI PROJEKTU W 2024 </a:t>
            </a:r>
            <a:br/>
            <a:r>
              <a:rPr sz="3200">
                <a:solidFill>
                  <a:srgbClr val="FF0000"/>
                </a:solidFill>
              </a:rPr>
              <a:t>713 000,00 zł</a:t>
            </a:r>
          </a:p>
        </p:txBody>
      </p:sp>
      <p:sp>
        <p:nvSpPr>
          <p:cNvPr id="695" name="EKSPRES PRACA – PUNKT AKTYWIZACJI I TRENINGU"/>
          <p:cNvSpPr txBox="1"/>
          <p:nvPr/>
        </p:nvSpPr>
        <p:spPr>
          <a:xfrm>
            <a:off x="545998" y="1567453"/>
            <a:ext cx="9288126" cy="48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2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EKSPRES PRACA – PUNKT AKTYWIZACJI I TRENINGU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4" grpId="1" animBg="1" advAuto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" name="Projekt bez nazwy-2.png" descr="Projekt bez nazwy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50" y="-1142465"/>
            <a:ext cx="3824411" cy="3824411"/>
          </a:xfrm>
          <a:prstGeom prst="rect">
            <a:avLst/>
          </a:prstGeom>
          <a:ln w="12700">
            <a:miter lim="400000"/>
          </a:ln>
        </p:spPr>
      </p:pic>
      <p:sp>
        <p:nvSpPr>
          <p:cNvPr id="708" name="Prostokąt"/>
          <p:cNvSpPr/>
          <p:nvPr/>
        </p:nvSpPr>
        <p:spPr>
          <a:xfrm>
            <a:off x="736600" y="1324109"/>
            <a:ext cx="6772176" cy="44704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709" name="Projekt bez nazwy.png" descr="Projekt bez nazwy.png"/>
          <p:cNvPicPr>
            <a:picLocks noChangeAspect="1"/>
          </p:cNvPicPr>
          <p:nvPr/>
        </p:nvPicPr>
        <p:blipFill>
          <a:blip r:embed="rId3"/>
          <a:srcRect l="5803"/>
          <a:stretch>
            <a:fillRect/>
          </a:stretch>
        </p:blipFill>
        <p:spPr>
          <a:xfrm>
            <a:off x="6359888" y="-678259"/>
            <a:ext cx="2679923" cy="2845023"/>
          </a:xfrm>
          <a:prstGeom prst="rect">
            <a:avLst/>
          </a:prstGeom>
          <a:ln w="12700">
            <a:miter lim="400000"/>
          </a:ln>
        </p:spPr>
      </p:pic>
      <p:sp>
        <p:nvSpPr>
          <p:cNvPr id="710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11" name="Obraz 4" descr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428" y="1932712"/>
            <a:ext cx="3374914" cy="2249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712" name="Obraz 5" descr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889" y="4266671"/>
            <a:ext cx="1534686" cy="2302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713" name="Obraz 6" descr="Obraz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0470" y="4266671"/>
            <a:ext cx="6020641" cy="2302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714" name="Obraz 7" descr="Obraz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7222" y="1932712"/>
            <a:ext cx="3374915" cy="2249943"/>
          </a:xfrm>
          <a:prstGeom prst="rect">
            <a:avLst/>
          </a:prstGeom>
          <a:ln w="12700">
            <a:miter lim="400000"/>
          </a:ln>
        </p:spPr>
      </p:pic>
      <p:sp>
        <p:nvSpPr>
          <p:cNvPr id="715" name="Konferencja 20 lat Funduszy Europejskich"/>
          <p:cNvSpPr txBox="1"/>
          <p:nvPr/>
        </p:nvSpPr>
        <p:spPr>
          <a:xfrm>
            <a:off x="794596" y="1311409"/>
            <a:ext cx="6225219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600"/>
              </a:spcBef>
              <a:defRPr sz="21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Konferencja 20 lat Funduszy Europejskich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" name="Projekt bez nazwy-2.png" descr="Projekt bez nazwy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50" y="-1142465"/>
            <a:ext cx="3824411" cy="3824411"/>
          </a:xfrm>
          <a:prstGeom prst="rect">
            <a:avLst/>
          </a:prstGeom>
          <a:ln w="12700">
            <a:miter lim="400000"/>
          </a:ln>
        </p:spPr>
      </p:pic>
      <p:sp>
        <p:nvSpPr>
          <p:cNvPr id="718" name="Prostokąt"/>
          <p:cNvSpPr/>
          <p:nvPr/>
        </p:nvSpPr>
        <p:spPr>
          <a:xfrm>
            <a:off x="685801" y="1229866"/>
            <a:ext cx="6076244" cy="731749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719" name="Projekt bez nazwy.png" descr="Projekt bez nazwy.png"/>
          <p:cNvPicPr>
            <a:picLocks noChangeAspect="1"/>
          </p:cNvPicPr>
          <p:nvPr/>
        </p:nvPicPr>
        <p:blipFill>
          <a:blip r:embed="rId3"/>
          <a:srcRect l="5803"/>
          <a:stretch>
            <a:fillRect/>
          </a:stretch>
        </p:blipFill>
        <p:spPr>
          <a:xfrm>
            <a:off x="6359888" y="-678259"/>
            <a:ext cx="2679923" cy="2845023"/>
          </a:xfrm>
          <a:prstGeom prst="rect">
            <a:avLst/>
          </a:prstGeom>
          <a:ln w="12700">
            <a:miter lim="400000"/>
          </a:ln>
        </p:spPr>
      </p:pic>
      <p:sp>
        <p:nvSpPr>
          <p:cNvPr id="720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21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250" y="2078227"/>
            <a:ext cx="3550186" cy="4732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722" name="Picture 6" descr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7084" y="2103172"/>
            <a:ext cx="2302728" cy="2302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723" name="Picture 8" descr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7084" y="4522512"/>
            <a:ext cx="2302728" cy="2302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724" name="Obraz 2" descr="Obraz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618" y="2111812"/>
            <a:ext cx="2302728" cy="4639825"/>
          </a:xfrm>
          <a:prstGeom prst="rect">
            <a:avLst/>
          </a:prstGeom>
          <a:ln w="12700">
            <a:miter lim="400000"/>
          </a:ln>
        </p:spPr>
      </p:pic>
      <p:sp>
        <p:nvSpPr>
          <p:cNvPr id="725" name="Konferencja &quot;Rynek pracy przyszłości -  ewolucja czy rewolucja&quot;"/>
          <p:cNvSpPr txBox="1"/>
          <p:nvPr/>
        </p:nvSpPr>
        <p:spPr>
          <a:xfrm>
            <a:off x="756496" y="1169376"/>
            <a:ext cx="5874003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spcBef>
                <a:spcPts val="600"/>
              </a:spcBef>
              <a:defRPr sz="2100">
                <a:latin typeface="Arial Black"/>
                <a:ea typeface="Arial Black"/>
                <a:cs typeface="Arial Black"/>
                <a:sym typeface="Arial Black"/>
              </a:defRPr>
            </a:pPr>
            <a:r>
              <a:t>Konferencja "Rynek pracy przyszłości - </a:t>
            </a:r>
            <a:br/>
            <a:r>
              <a:t>ewolucja czy rewolucja"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493" y="4343476"/>
            <a:ext cx="2680098" cy="2063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728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493" y="2295733"/>
            <a:ext cx="2680098" cy="1918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729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157" y="2302235"/>
            <a:ext cx="3017597" cy="4022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730" name="Projekt bez nazwy-2.png" descr="Projekt bez nazwy-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750" y="-1142465"/>
            <a:ext cx="3824411" cy="3824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731" name="Projekt bez nazwy.png" descr="Projekt bez nazwy.png"/>
          <p:cNvPicPr>
            <a:picLocks noChangeAspect="1"/>
          </p:cNvPicPr>
          <p:nvPr/>
        </p:nvPicPr>
        <p:blipFill>
          <a:blip r:embed="rId6"/>
          <a:srcRect l="5803"/>
          <a:stretch>
            <a:fillRect/>
          </a:stretch>
        </p:blipFill>
        <p:spPr>
          <a:xfrm>
            <a:off x="6359888" y="-678259"/>
            <a:ext cx="2679923" cy="2845023"/>
          </a:xfrm>
          <a:prstGeom prst="rect">
            <a:avLst/>
          </a:prstGeom>
          <a:ln w="12700">
            <a:miter lim="400000"/>
          </a:ln>
        </p:spPr>
      </p:pic>
      <p:sp>
        <p:nvSpPr>
          <p:cNvPr id="732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33" name="Prostokąt"/>
          <p:cNvSpPr/>
          <p:nvPr/>
        </p:nvSpPr>
        <p:spPr>
          <a:xfrm>
            <a:off x="635000" y="1235526"/>
            <a:ext cx="8205271" cy="796474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734" name="Jubileuszowe spotkanie 20-lecie EURES w Małopolsce  i 30-lecie w Polsce"/>
          <p:cNvSpPr txBox="1"/>
          <p:nvPr/>
        </p:nvSpPr>
        <p:spPr>
          <a:xfrm>
            <a:off x="691188" y="1273494"/>
            <a:ext cx="8118294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spcBef>
                <a:spcPts val="600"/>
              </a:spcBef>
              <a:defRPr sz="2100">
                <a:latin typeface="Arial Black"/>
                <a:ea typeface="Arial Black"/>
                <a:cs typeface="Arial Black"/>
                <a:sym typeface="Arial Black"/>
              </a:defRPr>
            </a:pPr>
            <a:r>
              <a:t>Jubileuszowe spotkanie 20-lecie EURES w Małopolsce </a:t>
            </a:r>
            <a:br/>
            <a:r>
              <a:t>i 30-lecie w Polsce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Prostokąt"/>
          <p:cNvSpPr/>
          <p:nvPr/>
        </p:nvSpPr>
        <p:spPr>
          <a:xfrm>
            <a:off x="812800" y="1358704"/>
            <a:ext cx="6211690" cy="501532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737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455" y="2056532"/>
            <a:ext cx="6531111" cy="4356249"/>
          </a:xfrm>
          <a:prstGeom prst="rect">
            <a:avLst/>
          </a:prstGeom>
          <a:ln w="38100" cap="sq">
            <a:solidFill>
              <a:srgbClr val="000000"/>
            </a:solidFill>
            <a:miter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pic>
        <p:nvPicPr>
          <p:cNvPr id="738" name="Projekt bez nazwy-2.png" descr="Projekt bez nazwy-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50" y="-1142465"/>
            <a:ext cx="3824411" cy="3824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739" name="Projekt bez nazwy.png" descr="Projekt bez nazwy.png"/>
          <p:cNvPicPr>
            <a:picLocks noChangeAspect="1"/>
          </p:cNvPicPr>
          <p:nvPr/>
        </p:nvPicPr>
        <p:blipFill>
          <a:blip r:embed="rId4"/>
          <a:srcRect l="5803"/>
          <a:stretch>
            <a:fillRect/>
          </a:stretch>
        </p:blipFill>
        <p:spPr>
          <a:xfrm>
            <a:off x="6359888" y="-678259"/>
            <a:ext cx="2679923" cy="2845023"/>
          </a:xfrm>
          <a:prstGeom prst="rect">
            <a:avLst/>
          </a:prstGeom>
          <a:ln w="12700">
            <a:miter lim="400000"/>
          </a:ln>
        </p:spPr>
      </p:pic>
      <p:sp>
        <p:nvSpPr>
          <p:cNvPr id="740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41" name="Festiwal Uczelni Małopolska Przyszłości"/>
          <p:cNvSpPr txBox="1"/>
          <p:nvPr/>
        </p:nvSpPr>
        <p:spPr>
          <a:xfrm>
            <a:off x="885264" y="1387794"/>
            <a:ext cx="5971671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600"/>
              </a:spcBef>
              <a:defRPr sz="21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Festiwal Uczelni Małopolska Przyszłości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Obraz 4" descr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79" y="4286516"/>
            <a:ext cx="3295623" cy="2197083"/>
          </a:xfrm>
          <a:prstGeom prst="rect">
            <a:avLst/>
          </a:prstGeom>
          <a:ln w="12700">
            <a:miter lim="400000"/>
          </a:ln>
        </p:spPr>
      </p:pic>
      <p:pic>
        <p:nvPicPr>
          <p:cNvPr id="744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506" y="4255239"/>
            <a:ext cx="3080582" cy="2310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745" name="Obraz 9" descr="Obraz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880" y="2033672"/>
            <a:ext cx="3295622" cy="2197083"/>
          </a:xfrm>
          <a:prstGeom prst="rect">
            <a:avLst/>
          </a:prstGeom>
          <a:ln w="12700">
            <a:miter lim="400000"/>
          </a:ln>
        </p:spPr>
      </p:pic>
      <p:pic>
        <p:nvPicPr>
          <p:cNvPr id="746" name="Obraz 10" descr="Obraz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9096" y="2033672"/>
            <a:ext cx="3230402" cy="2153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747" name="Projekt bez nazwy-2.png" descr="Projekt bez nazwy-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750" y="-1142465"/>
            <a:ext cx="3824411" cy="3824411"/>
          </a:xfrm>
          <a:prstGeom prst="rect">
            <a:avLst/>
          </a:prstGeom>
          <a:ln w="12700">
            <a:miter lim="400000"/>
          </a:ln>
        </p:spPr>
      </p:pic>
      <p:sp>
        <p:nvSpPr>
          <p:cNvPr id="748" name="Prostokąt"/>
          <p:cNvSpPr/>
          <p:nvPr/>
        </p:nvSpPr>
        <p:spPr>
          <a:xfrm>
            <a:off x="694818" y="1302270"/>
            <a:ext cx="6644680" cy="447042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749" name="Projekt bez nazwy.png" descr="Projekt bez nazwy.png"/>
          <p:cNvPicPr>
            <a:picLocks noChangeAspect="1"/>
          </p:cNvPicPr>
          <p:nvPr/>
        </p:nvPicPr>
        <p:blipFill>
          <a:blip r:embed="rId7"/>
          <a:srcRect l="5803"/>
          <a:stretch>
            <a:fillRect/>
          </a:stretch>
        </p:blipFill>
        <p:spPr>
          <a:xfrm>
            <a:off x="6359888" y="-678259"/>
            <a:ext cx="2679923" cy="2845023"/>
          </a:xfrm>
          <a:prstGeom prst="rect">
            <a:avLst/>
          </a:prstGeom>
          <a:ln w="12700">
            <a:miter lim="400000"/>
          </a:ln>
        </p:spPr>
      </p:pic>
      <p:sp>
        <p:nvSpPr>
          <p:cNvPr id="750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1" name="Posiedzenia Powiatowej Rady Rynku Pracy"/>
          <p:cNvSpPr txBox="1"/>
          <p:nvPr/>
        </p:nvSpPr>
        <p:spPr>
          <a:xfrm>
            <a:off x="758264" y="1302270"/>
            <a:ext cx="6338514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600"/>
              </a:spcBef>
              <a:defRPr sz="21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dirty="0" err="1"/>
              <a:t>Posiedzenia</a:t>
            </a:r>
            <a:r>
              <a:rPr dirty="0"/>
              <a:t> </a:t>
            </a:r>
            <a:r>
              <a:rPr dirty="0" err="1"/>
              <a:t>Powiatowej</a:t>
            </a:r>
            <a:r>
              <a:rPr dirty="0"/>
              <a:t> </a:t>
            </a:r>
            <a:r>
              <a:rPr dirty="0" err="1"/>
              <a:t>Rady</a:t>
            </a:r>
            <a:r>
              <a:rPr dirty="0"/>
              <a:t> </a:t>
            </a:r>
            <a:r>
              <a:rPr dirty="0" err="1"/>
              <a:t>Rynku</a:t>
            </a:r>
            <a:r>
              <a:rPr dirty="0"/>
              <a:t> </a:t>
            </a:r>
            <a:r>
              <a:rPr dirty="0" err="1"/>
              <a:t>Pracy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Prostokąt"/>
          <p:cNvSpPr/>
          <p:nvPr/>
        </p:nvSpPr>
        <p:spPr>
          <a:xfrm>
            <a:off x="994854" y="2639810"/>
            <a:ext cx="7531476" cy="904902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754" name="Dziękuję za uwagę"/>
          <p:cNvSpPr txBox="1"/>
          <p:nvPr/>
        </p:nvSpPr>
        <p:spPr>
          <a:xfrm>
            <a:off x="1063208" y="2592427"/>
            <a:ext cx="7394768" cy="1082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600"/>
              </a:spcBef>
              <a:defRPr sz="55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dirty="0" err="1"/>
              <a:t>Dziękuję</a:t>
            </a:r>
            <a:r>
              <a:rPr dirty="0"/>
              <a:t> </a:t>
            </a:r>
            <a:r>
              <a:rPr dirty="0" err="1"/>
              <a:t>za</a:t>
            </a:r>
            <a:r>
              <a:rPr dirty="0"/>
              <a:t> </a:t>
            </a:r>
            <a:r>
              <a:rPr dirty="0" err="1"/>
              <a:t>uwagę</a:t>
            </a:r>
            <a:endParaRPr dirty="0"/>
          </a:p>
        </p:txBody>
      </p:sp>
      <p:pic>
        <p:nvPicPr>
          <p:cNvPr id="756" name="Projekt bez nazwy-2.png" descr="Projekt bez nazwy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50" y="-1078965"/>
            <a:ext cx="3824411" cy="3824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757" name="Projekt bez nazwy.png" descr="Projekt bez nazwy.png"/>
          <p:cNvPicPr>
            <a:picLocks noChangeAspect="1"/>
          </p:cNvPicPr>
          <p:nvPr/>
        </p:nvPicPr>
        <p:blipFill>
          <a:blip r:embed="rId3"/>
          <a:srcRect l="5803"/>
          <a:stretch>
            <a:fillRect/>
          </a:stretch>
        </p:blipFill>
        <p:spPr>
          <a:xfrm>
            <a:off x="6359888" y="-589359"/>
            <a:ext cx="2679923" cy="2845023"/>
          </a:xfrm>
          <a:prstGeom prst="rect">
            <a:avLst/>
          </a:prstGeom>
          <a:ln w="12700">
            <a:miter lim="400000"/>
          </a:ln>
        </p:spPr>
      </p:pic>
      <p:sp>
        <p:nvSpPr>
          <p:cNvPr id="758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Prostokąt"/>
          <p:cNvSpPr/>
          <p:nvPr/>
        </p:nvSpPr>
        <p:spPr>
          <a:xfrm rot="10800000">
            <a:off x="2799644" y="6416836"/>
            <a:ext cx="6344356" cy="44116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Projekt bez nazwy-2.png" descr="Projekt bez nazwy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50" y="-1169277"/>
            <a:ext cx="3824411" cy="3824411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Prostokąt"/>
          <p:cNvSpPr/>
          <p:nvPr/>
        </p:nvSpPr>
        <p:spPr>
          <a:xfrm>
            <a:off x="731344" y="1331310"/>
            <a:ext cx="8093887" cy="481427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199" name="Projekt bez nazwy.png" descr="Projekt bez nazwy.png"/>
          <p:cNvPicPr>
            <a:picLocks noChangeAspect="1"/>
          </p:cNvPicPr>
          <p:nvPr/>
        </p:nvPicPr>
        <p:blipFill>
          <a:blip r:embed="rId3"/>
          <a:srcRect l="5803"/>
          <a:stretch>
            <a:fillRect/>
          </a:stretch>
        </p:blipFill>
        <p:spPr>
          <a:xfrm>
            <a:off x="6359888" y="-668382"/>
            <a:ext cx="2679923" cy="2845023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1" name="Prostokąt 6"/>
          <p:cNvSpPr txBox="1"/>
          <p:nvPr/>
        </p:nvSpPr>
        <p:spPr>
          <a:xfrm>
            <a:off x="4009637" y="1976863"/>
            <a:ext cx="4623436" cy="87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200">
                <a:solidFill>
                  <a:schemeClr val="accent1">
                    <a:satOff val="-4409"/>
                    <a:lumOff val="-10509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dirty="0" err="1"/>
              <a:t>Ogółem</a:t>
            </a:r>
            <a:r>
              <a:rPr dirty="0"/>
              <a:t>  	4 562</a:t>
            </a:r>
          </a:p>
          <a:p>
            <a:pPr algn="ctr">
              <a:defRPr sz="2200">
                <a:solidFill>
                  <a:srgbClr val="FF930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dirty="0" err="1"/>
              <a:t>Kobiety</a:t>
            </a:r>
            <a:r>
              <a:rPr dirty="0"/>
              <a:t> 	2 208</a:t>
            </a:r>
          </a:p>
        </p:txBody>
      </p:sp>
      <p:pic>
        <p:nvPicPr>
          <p:cNvPr id="202" name="Obraz 2" descr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638" y="2038347"/>
            <a:ext cx="3581869" cy="2845198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Prostokąt 1"/>
          <p:cNvSpPr/>
          <p:nvPr/>
        </p:nvSpPr>
        <p:spPr>
          <a:xfrm>
            <a:off x="3965844" y="3739067"/>
            <a:ext cx="4542520" cy="646331"/>
          </a:xfrm>
          <a:prstGeom prst="rect">
            <a:avLst/>
          </a:prstGeom>
          <a:solidFill>
            <a:schemeClr val="accent1">
              <a:satOff val="-4409"/>
              <a:lumOff val="-1050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 i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 </a:t>
            </a:r>
            <a:r>
              <a:rPr dirty="0" err="1"/>
              <a:t>Niepełnosprawni</a:t>
            </a:r>
            <a:r>
              <a:rPr dirty="0"/>
              <a:t> </a:t>
            </a:r>
            <a:br>
              <a:rPr dirty="0"/>
            </a:br>
            <a:r>
              <a:rPr dirty="0"/>
              <a:t> (</a:t>
            </a:r>
            <a:r>
              <a:rPr dirty="0" err="1"/>
              <a:t>bezrobotni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poszukujący</a:t>
            </a:r>
            <a:r>
              <a:rPr dirty="0"/>
              <a:t> </a:t>
            </a:r>
            <a:r>
              <a:rPr dirty="0" err="1"/>
              <a:t>pracy</a:t>
            </a:r>
            <a:r>
              <a:rPr dirty="0"/>
              <a:t>)   2</a:t>
            </a:r>
            <a:r>
              <a:rPr lang="pl-PL" dirty="0"/>
              <a:t>61</a:t>
            </a:r>
            <a:endParaRPr dirty="0"/>
          </a:p>
        </p:txBody>
      </p:sp>
      <p:sp>
        <p:nvSpPr>
          <p:cNvPr id="204" name="Stan ewidencjonowanego bezrobocia na dzień 31.12.2024 r."/>
          <p:cNvSpPr txBox="1"/>
          <p:nvPr/>
        </p:nvSpPr>
        <p:spPr>
          <a:xfrm>
            <a:off x="774328" y="1378396"/>
            <a:ext cx="8007919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9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algn="ctr"/>
            <a:r>
              <a:rPr dirty="0"/>
              <a:t>Stan </a:t>
            </a:r>
            <a:r>
              <a:rPr lang="pl-PL" dirty="0"/>
              <a:t>bezrobocia </a:t>
            </a:r>
            <a:r>
              <a:rPr dirty="0" err="1"/>
              <a:t>ewidencjonowanego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dzień</a:t>
            </a:r>
            <a:r>
              <a:rPr dirty="0"/>
              <a:t> 31.12.2024 r.</a:t>
            </a:r>
          </a:p>
        </p:txBody>
      </p:sp>
      <p:sp>
        <p:nvSpPr>
          <p:cNvPr id="205" name="pole tekstowe 7"/>
          <p:cNvSpPr txBox="1"/>
          <p:nvPr/>
        </p:nvSpPr>
        <p:spPr>
          <a:xfrm>
            <a:off x="2923183" y="4508789"/>
            <a:ext cx="5807211" cy="642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900" b="1" i="1">
                <a:latin typeface="Arial"/>
                <a:ea typeface="Arial"/>
                <a:cs typeface="Arial"/>
                <a:sym typeface="Arial"/>
              </a:defRPr>
            </a:pPr>
            <a:r>
              <a:t>79,8 %</a:t>
            </a:r>
            <a:r>
              <a:rPr b="0"/>
              <a:t> zarejestrowanych bezrobotnych stanowią osoby będące w szczególnej sytuacji na rynku pracy</a:t>
            </a:r>
          </a:p>
        </p:txBody>
      </p:sp>
      <p:sp>
        <p:nvSpPr>
          <p:cNvPr id="206" name="pole tekstowe 8"/>
          <p:cNvSpPr txBox="1"/>
          <p:nvPr/>
        </p:nvSpPr>
        <p:spPr>
          <a:xfrm>
            <a:off x="5018657" y="3273330"/>
            <a:ext cx="3500601" cy="375232"/>
          </a:xfrm>
          <a:prstGeom prst="rect">
            <a:avLst/>
          </a:prstGeom>
          <a:solidFill>
            <a:schemeClr val="accent1">
              <a:satOff val="-4409"/>
              <a:lumOff val="-1050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000" b="1" i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   </a:t>
            </a:r>
            <a:r>
              <a:rPr dirty="0" err="1"/>
              <a:t>Poszukujący</a:t>
            </a:r>
            <a:r>
              <a:rPr dirty="0"/>
              <a:t> </a:t>
            </a:r>
            <a:r>
              <a:rPr dirty="0" err="1"/>
              <a:t>pracy</a:t>
            </a:r>
            <a:r>
              <a:rPr dirty="0"/>
              <a:t>	159</a:t>
            </a:r>
          </a:p>
        </p:txBody>
      </p:sp>
      <p:sp>
        <p:nvSpPr>
          <p:cNvPr id="13" name="Prostokąt"/>
          <p:cNvSpPr/>
          <p:nvPr/>
        </p:nvSpPr>
        <p:spPr>
          <a:xfrm rot="10800000">
            <a:off x="2799644" y="6416836"/>
            <a:ext cx="6344356" cy="44116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0" animBg="1"/>
      <p:bldP spid="203" grpId="0" animBg="1"/>
      <p:bldP spid="20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Projekt bez nazwy-2.png" descr="Projekt bez nazwy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50" y="-1078965"/>
            <a:ext cx="3824411" cy="3824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Projekt bez nazwy.png" descr="Projekt bez nazwy.png"/>
          <p:cNvPicPr>
            <a:picLocks noChangeAspect="1"/>
          </p:cNvPicPr>
          <p:nvPr/>
        </p:nvPicPr>
        <p:blipFill>
          <a:blip r:embed="rId3"/>
          <a:srcRect l="5803"/>
          <a:stretch>
            <a:fillRect/>
          </a:stretch>
        </p:blipFill>
        <p:spPr>
          <a:xfrm>
            <a:off x="6359888" y="-589359"/>
            <a:ext cx="2679923" cy="2845023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4" name="pole tekstowe 8"/>
          <p:cNvSpPr txBox="1"/>
          <p:nvPr/>
        </p:nvSpPr>
        <p:spPr>
          <a:xfrm>
            <a:off x="5127014" y="2616027"/>
            <a:ext cx="2997396" cy="1234441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dirty="0"/>
              <a:t>NAPŁYW</a:t>
            </a:r>
          </a:p>
          <a:p>
            <a:pPr algn="ctr">
              <a:def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dirty="0"/>
              <a:t>6 528</a:t>
            </a:r>
          </a:p>
        </p:txBody>
      </p:sp>
      <p:sp>
        <p:nvSpPr>
          <p:cNvPr id="235" name="pole tekstowe 9"/>
          <p:cNvSpPr txBox="1"/>
          <p:nvPr/>
        </p:nvSpPr>
        <p:spPr>
          <a:xfrm>
            <a:off x="5137461" y="4023003"/>
            <a:ext cx="2976503" cy="1234441"/>
          </a:xfrm>
          <a:prstGeom prst="rect">
            <a:avLst/>
          </a:prstGeom>
          <a:solidFill>
            <a:schemeClr val="accent1">
              <a:satOff val="-4409"/>
              <a:lumOff val="-1050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t>ODPŁYW</a:t>
            </a:r>
          </a:p>
          <a:p>
            <a:pPr algn="ctr">
              <a:def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t>6 615</a:t>
            </a:r>
          </a:p>
        </p:txBody>
      </p:sp>
      <p:sp>
        <p:nvSpPr>
          <p:cNvPr id="236" name="Prostokąt 6"/>
          <p:cNvSpPr txBox="1"/>
          <p:nvPr/>
        </p:nvSpPr>
        <p:spPr>
          <a:xfrm>
            <a:off x="399764" y="3485898"/>
            <a:ext cx="3059855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>
                <a:solidFill>
                  <a:srgbClr val="00206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sz="2000" dirty="0" err="1"/>
              <a:t>Napływ</a:t>
            </a:r>
            <a:r>
              <a:rPr sz="2000" dirty="0"/>
              <a:t> </a:t>
            </a:r>
            <a:r>
              <a:rPr sz="2000" dirty="0" err="1"/>
              <a:t>i</a:t>
            </a:r>
            <a:r>
              <a:rPr sz="2000" dirty="0"/>
              <a:t> </a:t>
            </a:r>
            <a:r>
              <a:rPr sz="2000" dirty="0" err="1"/>
              <a:t>odpływ</a:t>
            </a:r>
            <a:r>
              <a:rPr sz="2000" dirty="0"/>
              <a:t> </a:t>
            </a:r>
            <a:br>
              <a:rPr sz="2000" dirty="0"/>
            </a:br>
            <a:r>
              <a:rPr lang="pl-PL" sz="2000" dirty="0" err="1"/>
              <a:t>o</a:t>
            </a:r>
            <a:r>
              <a:rPr sz="2000" dirty="0" err="1"/>
              <a:t>sób</a:t>
            </a:r>
            <a:r>
              <a:rPr sz="2000" dirty="0"/>
              <a:t> </a:t>
            </a:r>
            <a:r>
              <a:rPr sz="2000" dirty="0" err="1"/>
              <a:t>bezrobotnych</a:t>
            </a:r>
            <a:r>
              <a:rPr sz="2000" dirty="0"/>
              <a:t> </a:t>
            </a:r>
            <a:br>
              <a:rPr sz="2000" dirty="0"/>
            </a:br>
            <a:r>
              <a:rPr sz="2000" dirty="0"/>
              <a:t>w 2024 </a:t>
            </a:r>
            <a:r>
              <a:rPr sz="2000" dirty="0" err="1"/>
              <a:t>roku</a:t>
            </a:r>
            <a:r>
              <a:rPr sz="2000" dirty="0"/>
              <a:t> </a:t>
            </a:r>
          </a:p>
        </p:txBody>
      </p:sp>
      <p:sp>
        <p:nvSpPr>
          <p:cNvPr id="237" name="Stan bezrobotnych na dzień 31.XII.2024"/>
          <p:cNvSpPr txBox="1"/>
          <p:nvPr/>
        </p:nvSpPr>
        <p:spPr>
          <a:xfrm>
            <a:off x="694589" y="1872298"/>
            <a:ext cx="7568826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Stan bezrobotnych na dzień 31.XII.2024 </a:t>
            </a:r>
          </a:p>
        </p:txBody>
      </p:sp>
      <p:sp>
        <p:nvSpPr>
          <p:cNvPr id="238" name="4 562"/>
          <p:cNvSpPr txBox="1"/>
          <p:nvPr/>
        </p:nvSpPr>
        <p:spPr>
          <a:xfrm>
            <a:off x="5285439" y="1801522"/>
            <a:ext cx="1309968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500">
                <a:solidFill>
                  <a:srgbClr val="FF26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>
              <a:defRPr sz="1800"/>
            </a:pPr>
            <a:r>
              <a:rPr sz="2500" dirty="0"/>
              <a:t>4 562</a:t>
            </a:r>
          </a:p>
        </p:txBody>
      </p:sp>
      <p:sp>
        <p:nvSpPr>
          <p:cNvPr id="239" name="Stan bezrobotnych na dzień 31.XII.2023"/>
          <p:cNvSpPr txBox="1"/>
          <p:nvPr/>
        </p:nvSpPr>
        <p:spPr>
          <a:xfrm>
            <a:off x="694589" y="1485520"/>
            <a:ext cx="7568826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dirty="0"/>
              <a:t>Stan </a:t>
            </a:r>
            <a:r>
              <a:rPr dirty="0" err="1"/>
              <a:t>bezrobotnych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dzień</a:t>
            </a:r>
            <a:r>
              <a:rPr dirty="0"/>
              <a:t> 31.XII.2023</a:t>
            </a:r>
          </a:p>
        </p:txBody>
      </p:sp>
      <p:sp>
        <p:nvSpPr>
          <p:cNvPr id="240" name="4 649"/>
          <p:cNvSpPr txBox="1"/>
          <p:nvPr/>
        </p:nvSpPr>
        <p:spPr>
          <a:xfrm>
            <a:off x="5285439" y="1393817"/>
            <a:ext cx="1242234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500">
                <a:solidFill>
                  <a:srgbClr val="FF26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>
              <a:defRPr sz="1800"/>
            </a:pPr>
            <a:r>
              <a:rPr sz="2500" dirty="0"/>
              <a:t>4 649</a:t>
            </a:r>
          </a:p>
        </p:txBody>
      </p:sp>
      <p:sp>
        <p:nvSpPr>
          <p:cNvPr id="241" name="Strzałka"/>
          <p:cNvSpPr/>
          <p:nvPr/>
        </p:nvSpPr>
        <p:spPr>
          <a:xfrm rot="20057829">
            <a:off x="3519778" y="3130648"/>
            <a:ext cx="1236554" cy="681454"/>
          </a:xfrm>
          <a:prstGeom prst="rightArrow">
            <a:avLst>
              <a:gd name="adj1" fmla="val 32000"/>
              <a:gd name="adj2" fmla="val 72258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42" name="Strzałka"/>
          <p:cNvSpPr/>
          <p:nvPr/>
        </p:nvSpPr>
        <p:spPr>
          <a:xfrm rot="1517494">
            <a:off x="3519425" y="4080958"/>
            <a:ext cx="1236554" cy="681454"/>
          </a:xfrm>
          <a:prstGeom prst="rightArrow">
            <a:avLst>
              <a:gd name="adj1" fmla="val 32000"/>
              <a:gd name="adj2" fmla="val 72258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15" name="Prostokąt"/>
          <p:cNvSpPr/>
          <p:nvPr/>
        </p:nvSpPr>
        <p:spPr>
          <a:xfrm rot="10800000">
            <a:off x="2799644" y="6416836"/>
            <a:ext cx="6344356" cy="44116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1" animBg="1" advAuto="0"/>
      <p:bldP spid="235" grpId="2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rojekt bez nazwy-2.png" descr="Projekt bez nazwy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50" y="-1078965"/>
            <a:ext cx="3824411" cy="3824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Projekt bez nazwy.png" descr="Projekt bez nazwy.png"/>
          <p:cNvPicPr>
            <a:picLocks noChangeAspect="1"/>
          </p:cNvPicPr>
          <p:nvPr/>
        </p:nvPicPr>
        <p:blipFill>
          <a:blip r:embed="rId3"/>
          <a:srcRect l="5803"/>
          <a:stretch>
            <a:fillRect/>
          </a:stretch>
        </p:blipFill>
        <p:spPr>
          <a:xfrm>
            <a:off x="6359888" y="-589359"/>
            <a:ext cx="2679923" cy="2845023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1" name="pole tekstowe 8"/>
          <p:cNvSpPr txBox="1"/>
          <p:nvPr/>
        </p:nvSpPr>
        <p:spPr>
          <a:xfrm>
            <a:off x="2992925" y="1311790"/>
            <a:ext cx="3788771" cy="1015663"/>
          </a:xfrm>
          <a:prstGeom prst="rect">
            <a:avLst/>
          </a:prstGeom>
          <a:solidFill>
            <a:schemeClr val="accent1">
              <a:satOff val="-4409"/>
              <a:lumOff val="-1050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0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dirty="0"/>
              <a:t>NAPŁYW</a:t>
            </a:r>
          </a:p>
          <a:p>
            <a:pPr algn="ctr">
              <a:defRPr sz="30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dirty="0"/>
              <a:t>6 528 OSÓB</a:t>
            </a:r>
          </a:p>
        </p:txBody>
      </p:sp>
      <p:sp>
        <p:nvSpPr>
          <p:cNvPr id="252" name="Owal"/>
          <p:cNvSpPr/>
          <p:nvPr/>
        </p:nvSpPr>
        <p:spPr>
          <a:xfrm>
            <a:off x="3883038" y="3591732"/>
            <a:ext cx="1945889" cy="1900091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53" name="Rejestracje  pierwszorazowe…"/>
          <p:cNvSpPr txBox="1"/>
          <p:nvPr/>
        </p:nvSpPr>
        <p:spPr>
          <a:xfrm>
            <a:off x="3673111" y="4080527"/>
            <a:ext cx="2365741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600" dirty="0" err="1">
                <a:latin typeface="Arial Black" panose="020B0A04020102020204" pitchFamily="34" charset="0"/>
              </a:rPr>
              <a:t>Rejestracje</a:t>
            </a:r>
            <a:r>
              <a:rPr sz="1600" dirty="0">
                <a:latin typeface="Arial Black" panose="020B0A04020102020204" pitchFamily="34" charset="0"/>
              </a:rPr>
              <a:t> </a:t>
            </a:r>
            <a:br>
              <a:rPr sz="1600" dirty="0">
                <a:latin typeface="Arial Black" panose="020B0A04020102020204" pitchFamily="34" charset="0"/>
              </a:rPr>
            </a:br>
            <a:r>
              <a:rPr sz="1600" u="sng" dirty="0" err="1">
                <a:latin typeface="Arial Black" panose="020B0A04020102020204" pitchFamily="34" charset="0"/>
              </a:rPr>
              <a:t>pierwszorazowe</a:t>
            </a:r>
            <a:endParaRPr sz="1600" u="sng" dirty="0">
              <a:latin typeface="Arial Black" panose="020B0A04020102020204" pitchFamily="34" charset="0"/>
            </a:endParaRPr>
          </a:p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rgbClr val="FF0000"/>
                </a:solidFill>
                <a:latin typeface="Arial Black" panose="020B0A04020102020204" pitchFamily="34" charset="0"/>
              </a:rPr>
              <a:t>1 972</a:t>
            </a:r>
          </a:p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latin typeface="Arial Black" panose="020B0A04020102020204" pitchFamily="34" charset="0"/>
              </a:rPr>
              <a:t>30,2 %</a:t>
            </a:r>
          </a:p>
        </p:txBody>
      </p:sp>
      <p:sp>
        <p:nvSpPr>
          <p:cNvPr id="254" name="Strzałka"/>
          <p:cNvSpPr/>
          <p:nvPr/>
        </p:nvSpPr>
        <p:spPr>
          <a:xfrm rot="5400000">
            <a:off x="4317854" y="2597333"/>
            <a:ext cx="1076258" cy="724519"/>
          </a:xfrm>
          <a:prstGeom prst="rightArrow">
            <a:avLst>
              <a:gd name="adj1" fmla="val 33305"/>
              <a:gd name="adj2" fmla="val 87798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10" name="Prostokąt"/>
          <p:cNvSpPr/>
          <p:nvPr/>
        </p:nvSpPr>
        <p:spPr>
          <a:xfrm rot="10800000">
            <a:off x="2799644" y="6416836"/>
            <a:ext cx="6344356" cy="44116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Projekt bez nazwy-2.png" descr="Projekt bez nazwy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95" y="-1213836"/>
            <a:ext cx="3824411" cy="3824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Projekt bez nazwy.png" descr="Projekt bez nazwy.png"/>
          <p:cNvPicPr>
            <a:picLocks noChangeAspect="1"/>
          </p:cNvPicPr>
          <p:nvPr/>
        </p:nvPicPr>
        <p:blipFill>
          <a:blip r:embed="rId3"/>
          <a:srcRect l="5803"/>
          <a:stretch>
            <a:fillRect/>
          </a:stretch>
        </p:blipFill>
        <p:spPr>
          <a:xfrm>
            <a:off x="6428805" y="-705868"/>
            <a:ext cx="2679923" cy="2845023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Prostokąt"/>
          <p:cNvSpPr/>
          <p:nvPr/>
        </p:nvSpPr>
        <p:spPr>
          <a:xfrm rot="16193416">
            <a:off x="-2043500" y="1996694"/>
            <a:ext cx="4254853" cy="26430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0" name="pole tekstowe 8"/>
          <p:cNvSpPr txBox="1"/>
          <p:nvPr/>
        </p:nvSpPr>
        <p:spPr>
          <a:xfrm>
            <a:off x="5381726" y="3659121"/>
            <a:ext cx="3116014" cy="954107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sz="2800" dirty="0"/>
              <a:t>NAPŁYW</a:t>
            </a:r>
          </a:p>
          <a:p>
            <a:pPr algn="ctr">
              <a:defRPr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sz="2800" dirty="0"/>
              <a:t>266</a:t>
            </a:r>
          </a:p>
        </p:txBody>
      </p:sp>
      <p:sp>
        <p:nvSpPr>
          <p:cNvPr id="261" name="pole tekstowe 9"/>
          <p:cNvSpPr txBox="1"/>
          <p:nvPr/>
        </p:nvSpPr>
        <p:spPr>
          <a:xfrm>
            <a:off x="5381726" y="4768287"/>
            <a:ext cx="3116014" cy="954107"/>
          </a:xfrm>
          <a:prstGeom prst="rect">
            <a:avLst/>
          </a:prstGeom>
          <a:solidFill>
            <a:schemeClr val="accent1">
              <a:satOff val="-4409"/>
              <a:lumOff val="-1050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sz="2800" dirty="0"/>
              <a:t>ODPŁYW</a:t>
            </a:r>
          </a:p>
          <a:p>
            <a:pPr algn="ctr">
              <a:defRPr sz="3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sz="2800" dirty="0"/>
              <a:t>268</a:t>
            </a:r>
          </a:p>
        </p:txBody>
      </p:sp>
      <p:sp>
        <p:nvSpPr>
          <p:cNvPr id="265" name="Stan poszukujących pracy na dzień 31.XII.2024"/>
          <p:cNvSpPr txBox="1"/>
          <p:nvPr/>
        </p:nvSpPr>
        <p:spPr>
          <a:xfrm>
            <a:off x="488377" y="1729368"/>
            <a:ext cx="7786377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6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sz="1800" dirty="0"/>
              <a:t>Stan </a:t>
            </a:r>
            <a:r>
              <a:rPr sz="1800" dirty="0" err="1"/>
              <a:t>poszukujących</a:t>
            </a:r>
            <a:r>
              <a:rPr sz="1800" dirty="0"/>
              <a:t> </a:t>
            </a:r>
            <a:r>
              <a:rPr sz="1800" dirty="0" err="1"/>
              <a:t>pracy</a:t>
            </a:r>
            <a:r>
              <a:rPr sz="1800" dirty="0"/>
              <a:t> </a:t>
            </a:r>
            <a:r>
              <a:rPr sz="1800" dirty="0" err="1"/>
              <a:t>na</a:t>
            </a:r>
            <a:r>
              <a:rPr sz="1800" dirty="0"/>
              <a:t> </a:t>
            </a:r>
            <a:r>
              <a:rPr sz="1800" dirty="0" err="1"/>
              <a:t>dzień</a:t>
            </a:r>
            <a:r>
              <a:rPr sz="1800" dirty="0"/>
              <a:t> 31.XII.2024</a:t>
            </a:r>
            <a:r>
              <a:rPr lang="pl-PL" sz="1800" dirty="0"/>
              <a:t> – </a:t>
            </a:r>
            <a:r>
              <a:rPr lang="pl-PL" sz="2000" dirty="0">
                <a:solidFill>
                  <a:srgbClr val="FF0000"/>
                </a:solidFill>
              </a:rPr>
              <a:t>159</a:t>
            </a:r>
            <a:endParaRPr sz="1800" dirty="0"/>
          </a:p>
        </p:txBody>
      </p:sp>
      <p:sp>
        <p:nvSpPr>
          <p:cNvPr id="266" name="Napływ i odpływ  Osób poszukujących pracy  w 2024 roku"/>
          <p:cNvSpPr txBox="1"/>
          <p:nvPr/>
        </p:nvSpPr>
        <p:spPr>
          <a:xfrm>
            <a:off x="454755" y="4503528"/>
            <a:ext cx="350352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>
                <a:solidFill>
                  <a:srgbClr val="00206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dirty="0" err="1"/>
              <a:t>Napływ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odpływ</a:t>
            </a:r>
            <a:r>
              <a:rPr dirty="0"/>
              <a:t> </a:t>
            </a:r>
            <a:br>
              <a:rPr dirty="0"/>
            </a:br>
            <a:r>
              <a:rPr lang="pl-PL" dirty="0"/>
              <a:t>o</a:t>
            </a:r>
            <a:r>
              <a:rPr dirty="0" err="1"/>
              <a:t>sób</a:t>
            </a:r>
            <a:r>
              <a:rPr dirty="0"/>
              <a:t> </a:t>
            </a:r>
            <a:r>
              <a:rPr dirty="0" err="1"/>
              <a:t>poszukujących</a:t>
            </a:r>
            <a:r>
              <a:rPr dirty="0"/>
              <a:t> </a:t>
            </a:r>
            <a:r>
              <a:rPr dirty="0" err="1"/>
              <a:t>pracy</a:t>
            </a:r>
            <a:r>
              <a:rPr dirty="0"/>
              <a:t> </a:t>
            </a:r>
            <a:br>
              <a:rPr dirty="0"/>
            </a:br>
            <a:r>
              <a:rPr dirty="0"/>
              <a:t>w 2024 </a:t>
            </a:r>
            <a:r>
              <a:rPr dirty="0" err="1"/>
              <a:t>roku</a:t>
            </a:r>
            <a:r>
              <a:rPr dirty="0"/>
              <a:t> </a:t>
            </a:r>
          </a:p>
        </p:txBody>
      </p:sp>
      <p:sp>
        <p:nvSpPr>
          <p:cNvPr id="267" name="Strzałka"/>
          <p:cNvSpPr/>
          <p:nvPr/>
        </p:nvSpPr>
        <p:spPr>
          <a:xfrm rot="20394098">
            <a:off x="3932880" y="4046472"/>
            <a:ext cx="1236554" cy="681454"/>
          </a:xfrm>
          <a:prstGeom prst="rightArrow">
            <a:avLst>
              <a:gd name="adj1" fmla="val 32000"/>
              <a:gd name="adj2" fmla="val 72258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68" name="Strzałka"/>
          <p:cNvSpPr/>
          <p:nvPr/>
        </p:nvSpPr>
        <p:spPr>
          <a:xfrm rot="1079898">
            <a:off x="3953723" y="4945736"/>
            <a:ext cx="1236553" cy="681454"/>
          </a:xfrm>
          <a:prstGeom prst="rightArrow">
            <a:avLst>
              <a:gd name="adj1" fmla="val 32000"/>
              <a:gd name="adj2" fmla="val 72258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17" name="Stan poszukujących pracy na dzień 31.XII.2024"/>
          <p:cNvSpPr txBox="1"/>
          <p:nvPr/>
        </p:nvSpPr>
        <p:spPr>
          <a:xfrm>
            <a:off x="488377" y="1388687"/>
            <a:ext cx="7786377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6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sz="1800" dirty="0"/>
              <a:t>Stan </a:t>
            </a:r>
            <a:r>
              <a:rPr sz="1800" dirty="0" err="1"/>
              <a:t>poszukujących</a:t>
            </a:r>
            <a:r>
              <a:rPr sz="1800" dirty="0"/>
              <a:t> </a:t>
            </a:r>
            <a:r>
              <a:rPr sz="1800" dirty="0" err="1"/>
              <a:t>pracy</a:t>
            </a:r>
            <a:r>
              <a:rPr sz="1800" dirty="0"/>
              <a:t> </a:t>
            </a:r>
            <a:r>
              <a:rPr sz="1800" dirty="0" err="1"/>
              <a:t>na</a:t>
            </a:r>
            <a:r>
              <a:rPr sz="1800" dirty="0"/>
              <a:t> </a:t>
            </a:r>
            <a:r>
              <a:rPr sz="1800" dirty="0" err="1"/>
              <a:t>dzień</a:t>
            </a:r>
            <a:r>
              <a:rPr sz="1800" dirty="0"/>
              <a:t> 31.XII.202</a:t>
            </a:r>
            <a:r>
              <a:rPr lang="pl-PL" sz="1800" dirty="0"/>
              <a:t>3 – </a:t>
            </a:r>
            <a:r>
              <a:rPr lang="pl-PL" sz="2000" dirty="0">
                <a:solidFill>
                  <a:srgbClr val="FF0000"/>
                </a:solidFill>
              </a:rPr>
              <a:t>161</a:t>
            </a:r>
            <a:endParaRPr sz="1800" dirty="0"/>
          </a:p>
        </p:txBody>
      </p:sp>
      <p:sp>
        <p:nvSpPr>
          <p:cNvPr id="15" name="Stan poszukujących pracy na dzień 31.XII.2024"/>
          <p:cNvSpPr txBox="1"/>
          <p:nvPr/>
        </p:nvSpPr>
        <p:spPr>
          <a:xfrm>
            <a:off x="488376" y="2207123"/>
            <a:ext cx="8137009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6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l-PL" sz="1800" dirty="0"/>
              <a:t>Liczba osób z niepełnosprawnościami zarejestrowanych </a:t>
            </a:r>
            <a:r>
              <a:rPr sz="1800" dirty="0" err="1"/>
              <a:t>na</a:t>
            </a:r>
            <a:r>
              <a:rPr sz="1800" dirty="0"/>
              <a:t> </a:t>
            </a:r>
            <a:r>
              <a:rPr sz="1800" dirty="0" err="1"/>
              <a:t>dzień</a:t>
            </a:r>
            <a:r>
              <a:rPr sz="1800" dirty="0"/>
              <a:t> 31.XII.202</a:t>
            </a:r>
            <a:r>
              <a:rPr lang="pl-PL" sz="1800" dirty="0"/>
              <a:t>3 – </a:t>
            </a:r>
            <a:r>
              <a:rPr lang="pl-PL" sz="2000" dirty="0">
                <a:solidFill>
                  <a:srgbClr val="FF0000"/>
                </a:solidFill>
              </a:rPr>
              <a:t>292</a:t>
            </a:r>
            <a:endParaRPr sz="1800" dirty="0"/>
          </a:p>
        </p:txBody>
      </p:sp>
      <p:sp>
        <p:nvSpPr>
          <p:cNvPr id="20" name="Stan poszukujących pracy na dzień 31.XII.2024"/>
          <p:cNvSpPr txBox="1"/>
          <p:nvPr/>
        </p:nvSpPr>
        <p:spPr>
          <a:xfrm>
            <a:off x="488375" y="2839235"/>
            <a:ext cx="8137009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6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lang="pl-PL" sz="1800" dirty="0"/>
              <a:t>Liczba osób z niepełnosprawnościami zarejestrowanych </a:t>
            </a:r>
            <a:r>
              <a:rPr sz="1800" dirty="0" err="1"/>
              <a:t>na</a:t>
            </a:r>
            <a:r>
              <a:rPr sz="1800" dirty="0"/>
              <a:t> </a:t>
            </a:r>
            <a:r>
              <a:rPr sz="1800" dirty="0" err="1"/>
              <a:t>dzień</a:t>
            </a:r>
            <a:r>
              <a:rPr sz="1800" dirty="0"/>
              <a:t> 31.XII.2024</a:t>
            </a:r>
            <a:r>
              <a:rPr lang="pl-PL" sz="1800" dirty="0"/>
              <a:t> – </a:t>
            </a:r>
            <a:r>
              <a:rPr lang="pl-PL" sz="2000" dirty="0">
                <a:solidFill>
                  <a:srgbClr val="FF0000"/>
                </a:solidFill>
              </a:rPr>
              <a:t>261</a:t>
            </a:r>
            <a:endParaRPr sz="1800" dirty="0"/>
          </a:p>
        </p:txBody>
      </p:sp>
      <p:sp>
        <p:nvSpPr>
          <p:cNvPr id="16" name="Prostokąt"/>
          <p:cNvSpPr/>
          <p:nvPr/>
        </p:nvSpPr>
        <p:spPr>
          <a:xfrm rot="10800000">
            <a:off x="2799644" y="6416836"/>
            <a:ext cx="6344356" cy="441163"/>
          </a:xfrm>
          <a:prstGeom prst="rect">
            <a:avLst/>
          </a:prstGeom>
          <a:gradFill>
            <a:gsLst>
              <a:gs pos="0">
                <a:srgbClr val="011993"/>
              </a:gs>
              <a:gs pos="100000">
                <a:srgbClr val="0096FF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FFFFFF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106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" grpId="0" animBg="1" advAuto="0"/>
      <p:bldP spid="261" grpId="0" animBg="1" advAuto="0"/>
    </p:bldLst>
  </p:timing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Motyw pakietu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Motyw pakietu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Motyw pakietu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1810</TotalTime>
  <Words>1687</Words>
  <Application>Microsoft Office PowerPoint</Application>
  <PresentationFormat>Pokaz na ekranie (4:3)</PresentationFormat>
  <Paragraphs>558</Paragraphs>
  <Slides>59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59</vt:i4>
      </vt:variant>
    </vt:vector>
  </HeadingPairs>
  <TitlesOfParts>
    <vt:vector size="64" baseType="lpstr">
      <vt:lpstr>Arial</vt:lpstr>
      <vt:lpstr>Arial Black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Kamil Kłosowski</dc:creator>
  <cp:lastModifiedBy>Agnieszka Fiałkowska-Saletnik</cp:lastModifiedBy>
  <cp:revision>30</cp:revision>
  <cp:lastPrinted>2025-03-24T12:00:21Z</cp:lastPrinted>
  <dcterms:modified xsi:type="dcterms:W3CDTF">2025-03-26T06:11:40Z</dcterms:modified>
</cp:coreProperties>
</file>